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74" r:id="rId14"/>
    <p:sldId id="275" r:id="rId15"/>
    <p:sldId id="268" r:id="rId16"/>
    <p:sldId id="269" r:id="rId17"/>
    <p:sldId id="276" r:id="rId18"/>
    <p:sldId id="277" r:id="rId19"/>
    <p:sldId id="270" r:id="rId20"/>
    <p:sldId id="271" r:id="rId21"/>
    <p:sldId id="272"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66792-8702-4AB1-AEE9-25B355D0DD2F}" type="datetimeFigureOut">
              <a:rPr lang="en-US" smtClean="0"/>
              <a:t>03/20/2026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D530-AE21-4B07-AEFD-2556652CD230}" type="slidenum">
              <a:rPr lang="en-US" smtClean="0"/>
              <a:t>‹#›</a:t>
            </a:fld>
            <a:endParaRPr lang="en-US" dirty="0"/>
          </a:p>
        </p:txBody>
      </p:sp>
    </p:spTree>
    <p:extLst>
      <p:ext uri="{BB962C8B-B14F-4D97-AF65-F5344CB8AC3E}">
        <p14:creationId xmlns:p14="http://schemas.microsoft.com/office/powerpoint/2010/main" val="221306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D530-AE21-4B07-AEFD-2556652CD230}" type="slidenum">
              <a:rPr lang="en-US" smtClean="0"/>
              <a:t>1</a:t>
            </a:fld>
            <a:endParaRPr lang="en-US" dirty="0"/>
          </a:p>
        </p:txBody>
      </p:sp>
    </p:spTree>
    <p:extLst>
      <p:ext uri="{BB962C8B-B14F-4D97-AF65-F5344CB8AC3E}">
        <p14:creationId xmlns:p14="http://schemas.microsoft.com/office/powerpoint/2010/main" val="15467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D530-AE21-4B07-AEFD-2556652CD230}" type="slidenum">
              <a:rPr lang="en-US" smtClean="0"/>
              <a:t>3</a:t>
            </a:fld>
            <a:endParaRPr lang="en-US" dirty="0"/>
          </a:p>
        </p:txBody>
      </p:sp>
    </p:spTree>
    <p:extLst>
      <p:ext uri="{BB962C8B-B14F-4D97-AF65-F5344CB8AC3E}">
        <p14:creationId xmlns:p14="http://schemas.microsoft.com/office/powerpoint/2010/main" val="305580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D530-AE21-4B07-AEFD-2556652CD230}" type="slidenum">
              <a:rPr lang="en-US" smtClean="0"/>
              <a:t>8</a:t>
            </a:fld>
            <a:endParaRPr lang="en-US" dirty="0"/>
          </a:p>
        </p:txBody>
      </p:sp>
    </p:spTree>
    <p:extLst>
      <p:ext uri="{BB962C8B-B14F-4D97-AF65-F5344CB8AC3E}">
        <p14:creationId xmlns:p14="http://schemas.microsoft.com/office/powerpoint/2010/main" val="160184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D530-AE21-4B07-AEFD-2556652CD230}" type="slidenum">
              <a:rPr lang="en-US" smtClean="0"/>
              <a:t>13</a:t>
            </a:fld>
            <a:endParaRPr lang="en-US" dirty="0"/>
          </a:p>
        </p:txBody>
      </p:sp>
    </p:spTree>
    <p:extLst>
      <p:ext uri="{BB962C8B-B14F-4D97-AF65-F5344CB8AC3E}">
        <p14:creationId xmlns:p14="http://schemas.microsoft.com/office/powerpoint/2010/main" val="236045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D530-AE21-4B07-AEFD-2556652CD230}" type="slidenum">
              <a:rPr lang="en-US" smtClean="0"/>
              <a:t>22</a:t>
            </a:fld>
            <a:endParaRPr lang="en-US" dirty="0"/>
          </a:p>
        </p:txBody>
      </p:sp>
    </p:spTree>
    <p:extLst>
      <p:ext uri="{BB962C8B-B14F-4D97-AF65-F5344CB8AC3E}">
        <p14:creationId xmlns:p14="http://schemas.microsoft.com/office/powerpoint/2010/main" val="388194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D530-AE21-4B07-AEFD-2556652CD230}" type="slidenum">
              <a:rPr lang="en-US" smtClean="0"/>
              <a:t>28</a:t>
            </a:fld>
            <a:endParaRPr lang="en-US" dirty="0"/>
          </a:p>
        </p:txBody>
      </p:sp>
    </p:spTree>
    <p:extLst>
      <p:ext uri="{BB962C8B-B14F-4D97-AF65-F5344CB8AC3E}">
        <p14:creationId xmlns:p14="http://schemas.microsoft.com/office/powerpoint/2010/main" val="230058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D386F-5EDD-2164-13B8-94AA01E82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AA0A478-8ECD-076B-1A10-8431C4842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C37376F-82B3-F9EF-9F38-927B7A2C38DE}"/>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5" name="Footer Placeholder 4">
            <a:extLst>
              <a:ext uri="{FF2B5EF4-FFF2-40B4-BE49-F238E27FC236}">
                <a16:creationId xmlns:a16="http://schemas.microsoft.com/office/drawing/2014/main" xmlns="" id="{76B9E103-3EA0-2D05-9B49-274E2FC44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730FB22-09B9-5E08-5AE7-AF2FAF8D1B35}"/>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396649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87F9E-EE19-FF4A-CD6C-2111B57D0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40DE51-590C-A260-95A8-F0721A8A5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51D1D2-2209-B312-C456-0655B8C1ED5C}"/>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5" name="Footer Placeholder 4">
            <a:extLst>
              <a:ext uri="{FF2B5EF4-FFF2-40B4-BE49-F238E27FC236}">
                <a16:creationId xmlns:a16="http://schemas.microsoft.com/office/drawing/2014/main" xmlns="" id="{C439B7F1-A997-3EC4-9E2B-B2962E9EF2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4AB79BA-1561-550B-4588-604B7018AC97}"/>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306247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6D8C6E-7EB2-BA73-479A-396A0F30BA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3AD3C8-7A2D-C69E-49E7-C8CB8C345A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CA5F0-1695-08E7-E7CF-25E56E45CF93}"/>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5" name="Footer Placeholder 4">
            <a:extLst>
              <a:ext uri="{FF2B5EF4-FFF2-40B4-BE49-F238E27FC236}">
                <a16:creationId xmlns:a16="http://schemas.microsoft.com/office/drawing/2014/main" xmlns="" id="{832290D1-45B7-3051-FC15-3F2DE8BEB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A5C41C3-8C18-101D-7FF2-30DCD295B4A6}"/>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304048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0F3FE-3720-2FD1-5621-459FF01AF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5DF04B-C3BA-C571-815F-E775B3404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378A56-E43C-D5ED-B114-261D3B290956}"/>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5" name="Footer Placeholder 4">
            <a:extLst>
              <a:ext uri="{FF2B5EF4-FFF2-40B4-BE49-F238E27FC236}">
                <a16:creationId xmlns:a16="http://schemas.microsoft.com/office/drawing/2014/main" xmlns="" id="{534CF78A-259C-AA8A-FF41-7120E2D221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5FAA57D-C2F6-57E4-CBC3-ECA2684E3C99}"/>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89271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040CF-0F1B-C565-28BA-A87290533A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2B00865-2D2C-EB8A-6763-EA268098C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56AFCD-657E-9E4D-78AD-92967F1915F6}"/>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5" name="Footer Placeholder 4">
            <a:extLst>
              <a:ext uri="{FF2B5EF4-FFF2-40B4-BE49-F238E27FC236}">
                <a16:creationId xmlns:a16="http://schemas.microsoft.com/office/drawing/2014/main" xmlns="" id="{81519297-227E-FCA5-AEB1-19FFA044C4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971DB79-950A-1853-6EE8-B561CE209C53}"/>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218306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CC31D-CF38-04FE-6063-5261006AE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2E1ACC-820A-15CF-50AE-F5A9741BB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5D5205-C7D5-81F1-3983-B3951AE3B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EEA6F5E-9B30-A8D1-DF0F-C597E2CECAC3}"/>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6" name="Footer Placeholder 5">
            <a:extLst>
              <a:ext uri="{FF2B5EF4-FFF2-40B4-BE49-F238E27FC236}">
                <a16:creationId xmlns:a16="http://schemas.microsoft.com/office/drawing/2014/main" xmlns="" id="{18F19E89-0ECE-E7D2-339C-2169B3FE9D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54A7B79-1EDF-0041-0530-D17F56B295C6}"/>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84525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7D43C-5DDB-3FA3-0089-DDFA31B5F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089A946-97B9-3B57-83C5-0069470A8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8F0C56-C9FD-719F-04BA-A9C8BDD0A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A218A2-EA66-814F-FBE6-6D0BDC02A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F5A8575-CB86-AFCB-0089-03B595435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DF40560-16FB-068F-B246-87C2B3FF3BF0}"/>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8" name="Footer Placeholder 7">
            <a:extLst>
              <a:ext uri="{FF2B5EF4-FFF2-40B4-BE49-F238E27FC236}">
                <a16:creationId xmlns:a16="http://schemas.microsoft.com/office/drawing/2014/main" xmlns="" id="{E36571E5-2412-2734-658B-19E13FB19E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33210B4-33EF-B315-9051-DFC6317BAF40}"/>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423709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7C436-CD0F-2D99-3F21-6962896B7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05F8D43-D3C9-0712-56B7-EDF62145108F}"/>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4" name="Footer Placeholder 3">
            <a:extLst>
              <a:ext uri="{FF2B5EF4-FFF2-40B4-BE49-F238E27FC236}">
                <a16:creationId xmlns:a16="http://schemas.microsoft.com/office/drawing/2014/main" xmlns="" id="{19C74BB0-6E74-4251-1D3D-E50BE49A1F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8F6CF25-2D66-FE60-15E6-5B6AFA36E86A}"/>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441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206937-AE31-D73C-1A9B-C5B4689252E4}"/>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3" name="Footer Placeholder 2">
            <a:extLst>
              <a:ext uri="{FF2B5EF4-FFF2-40B4-BE49-F238E27FC236}">
                <a16:creationId xmlns:a16="http://schemas.microsoft.com/office/drawing/2014/main" xmlns="" id="{E3F90228-79BF-1544-A77E-BFC0236B33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A48E3EB4-80DF-A509-1CE2-C47525496922}"/>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153524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2FC29-0F29-23FE-8E54-83C8054A8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E74CA84-0D71-C5C6-9C8F-9217ACAC2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4AAC704-05DA-4BC5-E574-4EE8F0623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E81ACF-7F76-5A8E-8770-7172285E1890}"/>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6" name="Footer Placeholder 5">
            <a:extLst>
              <a:ext uri="{FF2B5EF4-FFF2-40B4-BE49-F238E27FC236}">
                <a16:creationId xmlns:a16="http://schemas.microsoft.com/office/drawing/2014/main" xmlns="" id="{E469BE8D-64E0-9D00-8659-F39842B9D0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078F828-930C-2B37-E37D-794AEF3ED8D2}"/>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320218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E9FD3-2288-16DA-5B2B-FCF93BF2B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C4C838-081D-4DD9-BF29-79257A940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A24510A-BC25-40D5-FA1C-952F7E1FE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2D9D03D-B599-67EB-5B65-F1A4DAC69221}"/>
              </a:ext>
            </a:extLst>
          </p:cNvPr>
          <p:cNvSpPr>
            <a:spLocks noGrp="1"/>
          </p:cNvSpPr>
          <p:nvPr>
            <p:ph type="dt" sz="half" idx="10"/>
          </p:nvPr>
        </p:nvSpPr>
        <p:spPr/>
        <p:txBody>
          <a:bodyPr/>
          <a:lstStyle/>
          <a:p>
            <a:fld id="{628D0613-8126-44B4-9335-629A4CF89D7D}" type="datetimeFigureOut">
              <a:rPr lang="en-US" smtClean="0"/>
              <a:t>03/20/2026</a:t>
            </a:fld>
            <a:endParaRPr lang="en-US" dirty="0"/>
          </a:p>
        </p:txBody>
      </p:sp>
      <p:sp>
        <p:nvSpPr>
          <p:cNvPr id="6" name="Footer Placeholder 5">
            <a:extLst>
              <a:ext uri="{FF2B5EF4-FFF2-40B4-BE49-F238E27FC236}">
                <a16:creationId xmlns:a16="http://schemas.microsoft.com/office/drawing/2014/main" xmlns="" id="{A66C4C45-F8BE-9A2C-CC80-3F5242916A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D492771-6641-0614-467A-4EA158062ACF}"/>
              </a:ext>
            </a:extLst>
          </p:cNvPr>
          <p:cNvSpPr>
            <a:spLocks noGrp="1"/>
          </p:cNvSpPr>
          <p:nvPr>
            <p:ph type="sldNum" sz="quarter" idx="12"/>
          </p:nvPr>
        </p:nvSpPr>
        <p:spPr/>
        <p:txBody>
          <a:bodyPr/>
          <a:lstStyle/>
          <a:p>
            <a:fld id="{2897AEEB-2125-4A74-B284-EDF8F94F7D66}" type="slidenum">
              <a:rPr lang="en-US" smtClean="0"/>
              <a:t>‹#›</a:t>
            </a:fld>
            <a:endParaRPr lang="en-US" dirty="0"/>
          </a:p>
        </p:txBody>
      </p:sp>
    </p:spTree>
    <p:extLst>
      <p:ext uri="{BB962C8B-B14F-4D97-AF65-F5344CB8AC3E}">
        <p14:creationId xmlns:p14="http://schemas.microsoft.com/office/powerpoint/2010/main" val="232210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6EE32C-C0A2-D7E1-57B6-52FC4B776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4130768-25B0-A609-81EB-BB9E24B88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DD0AF6-AD38-DF06-E617-6166C9426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D0613-8126-44B4-9335-629A4CF89D7D}" type="datetimeFigureOut">
              <a:rPr lang="en-US" smtClean="0"/>
              <a:t>03/20/2026</a:t>
            </a:fld>
            <a:endParaRPr lang="en-US" dirty="0"/>
          </a:p>
        </p:txBody>
      </p:sp>
      <p:sp>
        <p:nvSpPr>
          <p:cNvPr id="5" name="Footer Placeholder 4">
            <a:extLst>
              <a:ext uri="{FF2B5EF4-FFF2-40B4-BE49-F238E27FC236}">
                <a16:creationId xmlns:a16="http://schemas.microsoft.com/office/drawing/2014/main" xmlns="" id="{F7BC8C0F-3F37-6DFA-3608-26B355BF3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73FCCDE-E0E4-8D7A-2805-22B581A31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7AEEB-2125-4A74-B284-EDF8F94F7D66}" type="slidenum">
              <a:rPr lang="en-US" smtClean="0"/>
              <a:t>‹#›</a:t>
            </a:fld>
            <a:endParaRPr lang="en-US" dirty="0"/>
          </a:p>
        </p:txBody>
      </p:sp>
    </p:spTree>
    <p:extLst>
      <p:ext uri="{BB962C8B-B14F-4D97-AF65-F5344CB8AC3E}">
        <p14:creationId xmlns:p14="http://schemas.microsoft.com/office/powerpoint/2010/main" val="335202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clevelandpeople.com/groups/catholic/carreira/carreira-eternal.ht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7749E90-C18A-AC97-490E-C25CF8486D73}"/>
              </a:ext>
            </a:extLst>
          </p:cNvPr>
          <p:cNvSpPr txBox="1"/>
          <p:nvPr/>
        </p:nvSpPr>
        <p:spPr>
          <a:xfrm>
            <a:off x="-9610223" y="-6172199"/>
            <a:ext cx="5310072" cy="5236755"/>
          </a:xfrm>
          <a:prstGeom prst="rect">
            <a:avLst/>
          </a:prstGeom>
          <a:noFill/>
        </p:spPr>
        <p:txBody>
          <a:bodyPr wrap="square">
            <a:spAutoFit/>
          </a:bodyPr>
          <a:lstStyle/>
          <a:p>
            <a:pPr marL="0" marR="0">
              <a:lnSpc>
                <a:spcPct val="115000"/>
              </a:lnSpc>
              <a:spcAft>
                <a:spcPts val="800"/>
              </a:spcAft>
              <a:buNone/>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METANOIA-History-NDE-Science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Metanoia is like a total life epiphany. It is happening when someone has a profound realization that changes person perspective or outlook on life. A profound transformative change of heart, mind or lifestyle.  Often described as a spiritual conversion or “turning point around”.  It represents a deep reorientation of one’s worldview moving from old habits to a new, higher perspective.  It is a turning away from sin and fully new oriented towards God. A complete change in character of the person. Radical and complete change of thoughts. According to the saints it’s grasping a new view of God there.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Thinking of a major moment that shifts everything. Metanoia is a Greek word that means “change of mind” or repentance”.  In psychology and philosophy, it’s like a transformative experience that alters your perception, values, or beliefs. It is also healing process of personal growth. Sometimes is a restructuring of consciousness following a mental “breakdown.” It is a deciding moment of radical shift.  It is not just a lightbulb moment; it is more like a seismic shift.  Ever had something like that happen to you? Times flies, but eternity waits.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34B87FCC-488D-E355-B4B6-57DF559AE12F}"/>
              </a:ext>
            </a:extLst>
          </p:cNvPr>
          <p:cNvSpPr txBox="1"/>
          <p:nvPr/>
        </p:nvSpPr>
        <p:spPr>
          <a:xfrm>
            <a:off x="540771" y="185350"/>
            <a:ext cx="11210505" cy="423514"/>
          </a:xfrm>
          <a:prstGeom prst="rect">
            <a:avLst/>
          </a:prstGeom>
          <a:noFill/>
        </p:spPr>
        <p:txBody>
          <a:bodyPr wrap="square">
            <a:spAutoFit/>
          </a:bodyPr>
          <a:lstStyle/>
          <a:p>
            <a:pPr marL="0" marR="0">
              <a:lnSpc>
                <a:spcPct val="115000"/>
              </a:lnSpc>
              <a:spcAft>
                <a:spcPts val="800"/>
              </a:spcAft>
              <a:buNone/>
            </a:pP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METANOIA-History-NDE-Science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DFA60B4E-2334-D889-5509-068CC1EE3814}"/>
              </a:ext>
            </a:extLst>
          </p:cNvPr>
          <p:cNvSpPr txBox="1"/>
          <p:nvPr/>
        </p:nvSpPr>
        <p:spPr>
          <a:xfrm>
            <a:off x="288878" y="426479"/>
            <a:ext cx="11614244" cy="6005042"/>
          </a:xfrm>
          <a:prstGeom prst="rect">
            <a:avLst/>
          </a:prstGeom>
          <a:noFill/>
        </p:spPr>
        <p:txBody>
          <a:bodyPr wrap="square">
            <a:spAutoFit/>
          </a:bodyPr>
          <a:lstStyle/>
          <a:p>
            <a:pPr marL="0" marR="0">
              <a:lnSpc>
                <a:spcPct val="115000"/>
              </a:lnSpc>
              <a:spcAft>
                <a:spcPts val="800"/>
              </a:spcAft>
              <a:buNone/>
            </a:pPr>
            <a:endParaRPr lang="en-US" b="1" kern="100"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We say each Sunday, “I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look forward to the resurrection of the dead and the life of the word to come.”???????? Really? Is it just cliché? What is the biggest motivation for metanoia?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Metanoia is like a total epiphany of a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new vison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of life. It is happening when someone has a profound realization that changes person perspective or outlook on life. A profound transformative change of heart, mind or lifestyle.  Often described as a spiritual conversion or “turning point around”.  It represents a deep reorientation of one’s worldview moving from old habits to a new, higher perspective.  It is a turning away from sin and fully new oriented towards God. A complete change in character of the person. Radical and complete change of thoughts. According to the saints it’s grasping a new view of God here and there.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Thinking of a major moment that shifts everything. </a:t>
            </a:r>
            <a:r>
              <a:rPr lang="en-US" sz="2000" b="1" i="1" kern="100" dirty="0">
                <a:effectLst/>
                <a:latin typeface="Arial" panose="020B0604020202020204" pitchFamily="34" charset="0"/>
                <a:ea typeface="Calibri" panose="020F0502020204030204" pitchFamily="34" charset="0"/>
                <a:cs typeface="Times New Roman" panose="02020603050405020304" pitchFamily="18" charset="0"/>
              </a:rPr>
              <a:t>Metanoia is a Greek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word that means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“change of mind” or repentance”.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In psychology and philosophy, it’s like a transformative experience that alters your perception, values, or beliefs. It is also healing process of personal growth. Sometimes is a restructuring of consciousness following a mental “breakdown.” It is a deciding moment of radical shift.  It is not just a lightbulb moment; it is more like a seismic shift.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Ever had something like that happen to you</a:t>
            </a:r>
            <a:r>
              <a:rPr lang="en-US" sz="2000" b="1" i="1" kern="100" dirty="0">
                <a:effectLst/>
                <a:latin typeface="Arial" panose="020B0604020202020204" pitchFamily="34" charset="0"/>
                <a:ea typeface="Calibri" panose="020F0502020204030204" pitchFamily="34" charset="0"/>
                <a:cs typeface="Times New Roman" panose="02020603050405020304" pitchFamily="18" charset="0"/>
              </a:rPr>
              <a:t>?             Times flies, but eternity waits!!!</a:t>
            </a:r>
            <a:endParaRPr lang="en-US" sz="2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61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0075BCB-C42A-D421-39FD-91E882775CD9}"/>
              </a:ext>
            </a:extLst>
          </p:cNvPr>
          <p:cNvSpPr txBox="1"/>
          <p:nvPr/>
        </p:nvSpPr>
        <p:spPr>
          <a:xfrm>
            <a:off x="140678" y="2021304"/>
            <a:ext cx="6187933" cy="4708981"/>
          </a:xfrm>
          <a:prstGeom prst="rect">
            <a:avLst/>
          </a:prstGeom>
          <a:noFill/>
        </p:spPr>
        <p:txBody>
          <a:bodyPr wrap="square">
            <a:spAutoFit/>
          </a:bodyPr>
          <a:lstStyle/>
          <a:p>
            <a:r>
              <a:rPr lang="en-US" sz="2000" b="1" kern="0" dirty="0">
                <a:solidFill>
                  <a:srgbClr val="000000"/>
                </a:solidFill>
                <a:effectLst/>
                <a:latin typeface="Arial" panose="020B0604020202020204" pitchFamily="34" charset="0"/>
                <a:ea typeface="Times New Roman" panose="02020603050405020304" pitchFamily="18" charset="0"/>
              </a:rPr>
              <a:t>Fr. Carreira </a:t>
            </a:r>
            <a:r>
              <a:rPr lang="en-US" sz="2000" kern="0" dirty="0">
                <a:solidFill>
                  <a:srgbClr val="000000"/>
                </a:solidFill>
                <a:effectLst/>
                <a:latin typeface="Arial" panose="020B0604020202020204" pitchFamily="34" charset="0"/>
                <a:ea typeface="Times New Roman" panose="02020603050405020304" pitchFamily="18" charset="0"/>
              </a:rPr>
              <a:t>is a true Renaissance man. He is an astronomer, physicist, photographer, patented inventor, author, painter, poet and Jesuit Priest.</a:t>
            </a:r>
            <a:r>
              <a:rPr lang="en-US" sz="2000" dirty="0">
                <a:solidFill>
                  <a:srgbClr val="000000"/>
                </a:solidFill>
                <a:effectLst/>
                <a:latin typeface="Arial" panose="020B0604020202020204" pitchFamily="34" charset="0"/>
                <a:ea typeface="Calibri" panose="020F0502020204030204" pitchFamily="34" charset="0"/>
              </a:rPr>
              <a:t> "If you give a </a:t>
            </a:r>
            <a:r>
              <a:rPr lang="en-US" sz="2000" b="1" dirty="0">
                <a:solidFill>
                  <a:srgbClr val="000000"/>
                </a:solidFill>
                <a:effectLst/>
                <a:latin typeface="Arial" panose="020B0604020202020204" pitchFamily="34" charset="0"/>
                <a:ea typeface="Calibri" panose="020F0502020204030204" pitchFamily="34" charset="0"/>
              </a:rPr>
              <a:t>Chemist the Mona Lisa</a:t>
            </a:r>
            <a:r>
              <a:rPr lang="en-US" sz="2000" dirty="0">
                <a:solidFill>
                  <a:srgbClr val="000000"/>
                </a:solidFill>
                <a:effectLst/>
                <a:latin typeface="Arial" panose="020B0604020202020204" pitchFamily="34" charset="0"/>
                <a:ea typeface="Calibri" panose="020F0502020204030204" pitchFamily="34" charset="0"/>
              </a:rPr>
              <a:t>," he argues, "the scientific method will just tell the chemicals of the pigments - </a:t>
            </a:r>
            <a:r>
              <a:rPr lang="en-US" sz="2000" b="1" dirty="0">
                <a:solidFill>
                  <a:srgbClr val="000000"/>
                </a:solidFill>
                <a:effectLst/>
                <a:latin typeface="Arial" panose="020B0604020202020204" pitchFamily="34" charset="0"/>
                <a:ea typeface="Calibri" panose="020F0502020204030204" pitchFamily="34" charset="0"/>
              </a:rPr>
              <a:t>not the artistic worth or value</a:t>
            </a:r>
            <a:r>
              <a:rPr lang="en-US" sz="2000" dirty="0">
                <a:solidFill>
                  <a:srgbClr val="000000"/>
                </a:solidFill>
                <a:effectLst/>
                <a:latin typeface="Arial" panose="020B0604020202020204" pitchFamily="34" charset="0"/>
                <a:ea typeface="Calibri" panose="020F0502020204030204" pitchFamily="34" charset="0"/>
              </a:rPr>
              <a:t>." He goes on to explain that science deals exclusively with the activity of matter that can be proven experimentally and measured. So, </a:t>
            </a:r>
            <a:r>
              <a:rPr lang="en-US" sz="2000" b="1" dirty="0">
                <a:solidFill>
                  <a:srgbClr val="000000"/>
                </a:solidFill>
                <a:effectLst/>
                <a:latin typeface="Arial" panose="020B0604020202020204" pitchFamily="34" charset="0"/>
                <a:ea typeface="Calibri" panose="020F0502020204030204" pitchFamily="34" charset="0"/>
              </a:rPr>
              <a:t>Science cannot explain the purpose of life</a:t>
            </a:r>
            <a:r>
              <a:rPr lang="en-US" sz="2000" dirty="0">
                <a:solidFill>
                  <a:srgbClr val="000000"/>
                </a:solidFill>
                <a:effectLst/>
                <a:latin typeface="Arial" panose="020B0604020202020204" pitchFamily="34" charset="0"/>
                <a:ea typeface="Calibri" panose="020F0502020204030204" pitchFamily="34" charset="0"/>
              </a:rPr>
              <a:t>, the meaning of existence or why matter exists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Democracy</a:t>
            </a:r>
            <a:r>
              <a:rPr lang="en-US" sz="2000" b="1" dirty="0">
                <a:latin typeface="Arial" panose="020B0604020202020204" pitchFamily="34" charset="0"/>
                <a:cs typeface="Arial" panose="020B0604020202020204" pitchFamily="34" charset="0"/>
              </a:rPr>
              <a:t> does not determine truth</a:t>
            </a:r>
            <a:r>
              <a:rPr lang="en-US" sz="2000" dirty="0">
                <a:latin typeface="Arial" panose="020B0604020202020204" pitchFamily="34" charset="0"/>
                <a:cs typeface="Arial" panose="020B0604020202020204" pitchFamily="34" charset="0"/>
              </a:rPr>
              <a:t>. If the majority of the people decide that the earth is flat, it is none-the-less round." People do not posses the truth of life, </a:t>
            </a:r>
            <a:r>
              <a:rPr lang="en-US" sz="2000" b="1" dirty="0">
                <a:latin typeface="Arial" panose="020B0604020202020204" pitchFamily="34" charset="0"/>
                <a:cs typeface="Arial" panose="020B0604020202020204" pitchFamily="34" charset="0"/>
              </a:rPr>
              <a:t>they can only discover </a:t>
            </a:r>
            <a:r>
              <a:rPr lang="en-US" sz="2000" dirty="0">
                <a:latin typeface="Arial" panose="020B0604020202020204" pitchFamily="34" charset="0"/>
                <a:cs typeface="Arial" panose="020B0604020202020204" pitchFamily="34" charset="0"/>
              </a:rPr>
              <a:t>the Truth from Man-Christ  who said I am the truth. </a:t>
            </a:r>
          </a:p>
        </p:txBody>
      </p:sp>
      <p:pic>
        <p:nvPicPr>
          <p:cNvPr id="1026" name="Picture 2" descr="Emmanuel M. Carreira, S.J.">
            <a:extLst>
              <a:ext uri="{FF2B5EF4-FFF2-40B4-BE49-F238E27FC236}">
                <a16:creationId xmlns:a16="http://schemas.microsoft.com/office/drawing/2014/main" xmlns="" id="{C1F09558-12DB-9863-23C6-293ACBAE6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074" y="3395662"/>
            <a:ext cx="4784248" cy="3462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2209F61-C534-A2FC-0B10-AC8A5879E4C2}"/>
              </a:ext>
            </a:extLst>
          </p:cNvPr>
          <p:cNvSpPr txBox="1"/>
          <p:nvPr/>
        </p:nvSpPr>
        <p:spPr>
          <a:xfrm>
            <a:off x="336884" y="385011"/>
            <a:ext cx="9204157" cy="1261884"/>
          </a:xfrm>
          <a:prstGeom prst="rect">
            <a:avLst/>
          </a:prstGeom>
          <a:noFill/>
        </p:spPr>
        <p:txBody>
          <a:bodyPr wrap="square">
            <a:spAutoFit/>
          </a:bodyPr>
          <a:lstStyle/>
          <a:p>
            <a:r>
              <a:rPr lang="en-US" b="1" i="0" dirty="0">
                <a:effectLst/>
                <a:latin typeface="Verdana" panose="020B0604030504040204" pitchFamily="34" charset="0"/>
              </a:rPr>
              <a:t>Essays from scientist and Jesuit priest</a:t>
            </a:r>
            <a:r>
              <a:rPr lang="en-US" dirty="0"/>
              <a:t/>
            </a:r>
            <a:br>
              <a:rPr lang="en-US" dirty="0"/>
            </a:br>
            <a:r>
              <a:rPr lang="en-US" b="1" i="0" dirty="0">
                <a:effectLst/>
                <a:latin typeface="Verdana" panose="020B0604030504040204" pitchFamily="34" charset="0"/>
              </a:rPr>
              <a:t>Emmanuel M. Carreira, S.J</a:t>
            </a:r>
            <a:r>
              <a:rPr lang="en-US" b="1" dirty="0"/>
              <a:t> </a:t>
            </a:r>
            <a:r>
              <a:rPr lang="en-US" sz="2000" b="1" dirty="0"/>
              <a:t>Emmanuel Carreira SJ, PhD</a:t>
            </a:r>
            <a:br>
              <a:rPr lang="en-US" sz="2000" b="1" dirty="0"/>
            </a:br>
            <a:r>
              <a:rPr lang="en-US" sz="2000" b="1" dirty="0"/>
              <a:t>Renaissance Man of  Philosophy and Light</a:t>
            </a:r>
          </a:p>
          <a:p>
            <a:endParaRPr lang="en-US" dirty="0"/>
          </a:p>
        </p:txBody>
      </p:sp>
      <p:pic>
        <p:nvPicPr>
          <p:cNvPr id="1028" name="Picture 4" descr="Fr Emmanuel Carreira with one of his photos">
            <a:extLst>
              <a:ext uri="{FF2B5EF4-FFF2-40B4-BE49-F238E27FC236}">
                <a16:creationId xmlns:a16="http://schemas.microsoft.com/office/drawing/2014/main" xmlns="" id="{53835E46-1058-FB4F-F2AF-90A83642F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074" y="-13263"/>
            <a:ext cx="4924926" cy="353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5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A67983E-EC7C-98F5-F8DF-976D508C7230}"/>
              </a:ext>
            </a:extLst>
          </p:cNvPr>
          <p:cNvSpPr txBox="1"/>
          <p:nvPr/>
        </p:nvSpPr>
        <p:spPr>
          <a:xfrm>
            <a:off x="213330" y="336884"/>
            <a:ext cx="5891463" cy="5016758"/>
          </a:xfrm>
          <a:prstGeom prst="rect">
            <a:avLst/>
          </a:prstGeom>
          <a:noFill/>
        </p:spPr>
        <p:txBody>
          <a:bodyPr wrap="square">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According to the Apparitions of</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St. Anne  Catherine Emmerich  </a:t>
            </a:r>
            <a:r>
              <a:rPr lang="en-US" sz="2000" dirty="0">
                <a:effectLst/>
                <a:latin typeface="Calibri" panose="020F0502020204030204" pitchFamily="34" charset="0"/>
                <a:ea typeface="Calibri" panose="020F0502020204030204" pitchFamily="34" charset="0"/>
                <a:cs typeface="Times New Roman" panose="02020603050405020304" pitchFamily="18" charset="0"/>
              </a:rPr>
              <a:t>Jesus went to Sheol in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the land of the dead</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They were waiting for the Messiah there.  His presence was the fulfillment of hope. There in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Sheol ( Hades) </a:t>
            </a:r>
            <a:r>
              <a:rPr lang="en-US" sz="2000" dirty="0">
                <a:effectLst/>
                <a:latin typeface="Calibri" panose="020F0502020204030204" pitchFamily="34" charset="0"/>
                <a:ea typeface="Calibri" panose="020F0502020204030204" pitchFamily="34" charset="0"/>
                <a:cs typeface="Times New Roman" panose="02020603050405020304" pitchFamily="18" charset="0"/>
              </a:rPr>
              <a:t>in the land of the dead was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exodus of the righteous</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Messiah delivered those who died from Adam and Eve. All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creation recognized its Creator </a:t>
            </a:r>
            <a:r>
              <a:rPr lang="en-US" sz="2000" dirty="0">
                <a:effectLst/>
                <a:latin typeface="Calibri" panose="020F0502020204030204" pitchFamily="34" charset="0"/>
                <a:ea typeface="Calibri" panose="020F0502020204030204" pitchFamily="34" charset="0"/>
                <a:cs typeface="Times New Roman" panose="02020603050405020304" pitchFamily="18" charset="0"/>
              </a:rPr>
              <a:t>from the beginning. When Mary His mother was praying at home after the crucifixion, Jesus came to her and said to her,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Mother, this has already happened." I have already redeemed the world." </a:t>
            </a:r>
            <a:r>
              <a:rPr lang="en-US" sz="2000" dirty="0">
                <a:effectLst/>
                <a:latin typeface="Calibri" panose="020F0502020204030204" pitchFamily="34" charset="0"/>
                <a:ea typeface="Calibri" panose="020F0502020204030204" pitchFamily="34" charset="0"/>
                <a:cs typeface="Times New Roman" panose="02020603050405020304" pitchFamily="18" charset="0"/>
              </a:rPr>
              <a:t>Mel Gibson, who read a book about St.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Catherine</a:t>
            </a:r>
            <a:r>
              <a:rPr lang="en-US" sz="2000" dirty="0">
                <a:effectLst/>
                <a:latin typeface="Calibri" panose="020F0502020204030204" pitchFamily="34" charset="0"/>
                <a:ea typeface="Calibri" panose="020F0502020204030204" pitchFamily="34" charset="0"/>
                <a:cs typeface="Times New Roman" panose="02020603050405020304" pitchFamily="18" charset="0"/>
              </a:rPr>
              <a:t> Emmerich, said that the Resurrection is a turning point for the entire cosmos. It was like a cosmic earthquake. Jesus made a new heaven for these resurrected people.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Now Mell Gibson  is making the movie “The resurrection.”</a:t>
            </a:r>
            <a:endParaRPr lang="en-US" sz="2000" b="1" dirty="0"/>
          </a:p>
        </p:txBody>
      </p:sp>
      <p:pic>
        <p:nvPicPr>
          <p:cNvPr id="2050" name="Picture 2" descr="saint anne catherine emmerich from connection.newmanministry.com">
            <a:extLst>
              <a:ext uri="{FF2B5EF4-FFF2-40B4-BE49-F238E27FC236}">
                <a16:creationId xmlns:a16="http://schemas.microsoft.com/office/drawing/2014/main" xmlns="" id="{C6DAE7D2-ECFE-9435-ADE1-F69DA2FBD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69" y="2346158"/>
            <a:ext cx="5451308" cy="4511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340C79B-C52F-DC2D-08BD-724BFE4BD945}"/>
              </a:ext>
            </a:extLst>
          </p:cNvPr>
          <p:cNvSpPr txBox="1"/>
          <p:nvPr/>
        </p:nvSpPr>
        <p:spPr>
          <a:xfrm>
            <a:off x="446557" y="5594736"/>
            <a:ext cx="4331367" cy="1015663"/>
          </a:xfrm>
          <a:prstGeom prst="rect">
            <a:avLst/>
          </a:prstGeom>
          <a:noFill/>
        </p:spPr>
        <p:txBody>
          <a:bodyPr wrap="square">
            <a:spAutoFit/>
          </a:bodyPr>
          <a:lstStyle/>
          <a:p>
            <a:r>
              <a:rPr lang="en-US" sz="2000" b="0" i="0" dirty="0">
                <a:solidFill>
                  <a:srgbClr val="000000"/>
                </a:solidFill>
                <a:effectLst/>
                <a:latin typeface="Arial" panose="020B0604020202020204" pitchFamily="34" charset="0"/>
                <a:cs typeface="Arial" panose="020B0604020202020204" pitchFamily="34" charset="0"/>
              </a:rPr>
              <a:t>She lived </a:t>
            </a:r>
            <a:r>
              <a:rPr lang="en-US" sz="2000" b="1" i="0" dirty="0">
                <a:solidFill>
                  <a:srgbClr val="000000"/>
                </a:solidFill>
                <a:effectLst/>
                <a:latin typeface="Arial" panose="020B0604020202020204" pitchFamily="34" charset="0"/>
                <a:cs typeface="Arial" panose="020B0604020202020204" pitchFamily="34" charset="0"/>
              </a:rPr>
              <a:t>only on the Holy Eucharist </a:t>
            </a:r>
            <a:r>
              <a:rPr lang="en-US" sz="2000" b="0" i="0" dirty="0">
                <a:solidFill>
                  <a:srgbClr val="000000"/>
                </a:solidFill>
                <a:effectLst/>
                <a:latin typeface="Arial" panose="020B0604020202020204" pitchFamily="34" charset="0"/>
                <a:cs typeface="Arial" panose="020B0604020202020204" pitchFamily="34" charset="0"/>
              </a:rPr>
              <a:t>for the last 11 years of her life.</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4E9E5CF2-BA0B-AC51-3BA8-EF79EF760A9D}"/>
              </a:ext>
            </a:extLst>
          </p:cNvPr>
          <p:cNvSpPr txBox="1"/>
          <p:nvPr/>
        </p:nvSpPr>
        <p:spPr>
          <a:xfrm>
            <a:off x="6352674" y="336884"/>
            <a:ext cx="5839326" cy="1938992"/>
          </a:xfrm>
          <a:prstGeom prst="rect">
            <a:avLst/>
          </a:prstGeom>
          <a:noFill/>
        </p:spPr>
        <p:txBody>
          <a:bodyPr wrap="square">
            <a:spAutoFit/>
          </a:bodyPr>
          <a:lstStyle/>
          <a:p>
            <a:r>
              <a:rPr lang="en-US" sz="2000" b="1" i="0" dirty="0">
                <a:solidFill>
                  <a:srgbClr val="000000"/>
                </a:solidFill>
                <a:effectLst/>
                <a:latin typeface="-apple-system"/>
              </a:rPr>
              <a:t>Blessed Anne Catherine Emmerich</a:t>
            </a:r>
            <a:r>
              <a:rPr lang="en-US" sz="2000" dirty="0"/>
              <a:t/>
            </a:r>
            <a:br>
              <a:rPr lang="en-US" sz="2000" dirty="0"/>
            </a:br>
            <a:r>
              <a:rPr lang="en-US" sz="2000" b="1" i="0" dirty="0">
                <a:solidFill>
                  <a:srgbClr val="000000"/>
                </a:solidFill>
                <a:effectLst/>
                <a:latin typeface="-apple-system"/>
              </a:rPr>
              <a:t>1774-1824   50 years</a:t>
            </a:r>
            <a:r>
              <a:rPr lang="en-US" sz="2000" dirty="0"/>
              <a:t/>
            </a:r>
            <a:br>
              <a:rPr lang="en-US" sz="2000" dirty="0"/>
            </a:br>
            <a:r>
              <a:rPr lang="en-US" sz="2000" b="1" i="0" dirty="0">
                <a:solidFill>
                  <a:srgbClr val="000000"/>
                </a:solidFill>
                <a:effectLst/>
                <a:latin typeface="-apple-system"/>
              </a:rPr>
              <a:t>Feast Day: February 9</a:t>
            </a:r>
            <a:r>
              <a:rPr lang="en-US" sz="2000" dirty="0"/>
              <a:t/>
            </a:r>
            <a:br>
              <a:rPr lang="en-US" sz="2000" dirty="0"/>
            </a:br>
            <a:r>
              <a:rPr lang="en-US" sz="2000" b="1" i="0" dirty="0">
                <a:solidFill>
                  <a:srgbClr val="000000"/>
                </a:solidFill>
                <a:effectLst/>
                <a:latin typeface="-apple-system"/>
              </a:rPr>
              <a:t>Beatified</a:t>
            </a:r>
            <a:r>
              <a:rPr lang="en-US" sz="2000" b="0" i="0" dirty="0">
                <a:solidFill>
                  <a:srgbClr val="000000"/>
                </a:solidFill>
                <a:effectLst/>
                <a:latin typeface="-apple-system"/>
              </a:rPr>
              <a:t> 2004 by St. John Paul II</a:t>
            </a:r>
            <a:r>
              <a:rPr lang="en-US" sz="2000" dirty="0"/>
              <a:t/>
            </a:r>
            <a:br>
              <a:rPr lang="en-US" sz="2000" dirty="0"/>
            </a:br>
            <a:r>
              <a:rPr lang="en-US" sz="2000" b="0" i="0" dirty="0">
                <a:solidFill>
                  <a:srgbClr val="000000"/>
                </a:solidFill>
                <a:effectLst/>
                <a:latin typeface="-apple-system"/>
              </a:rPr>
              <a:t>Anne Catherine Emmerich was a simple Augustinian nun, visionary, mystic and stigmatist.</a:t>
            </a:r>
            <a:endParaRPr lang="en-US" sz="2000" dirty="0"/>
          </a:p>
        </p:txBody>
      </p:sp>
    </p:spTree>
    <p:extLst>
      <p:ext uri="{BB962C8B-B14F-4D97-AF65-F5344CB8AC3E}">
        <p14:creationId xmlns:p14="http://schemas.microsoft.com/office/powerpoint/2010/main" val="1226785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95F3CF9-EAFC-BAB2-2E78-CE0BBAAE6728}"/>
              </a:ext>
            </a:extLst>
          </p:cNvPr>
          <p:cNvSpPr txBox="1"/>
          <p:nvPr/>
        </p:nvSpPr>
        <p:spPr>
          <a:xfrm>
            <a:off x="264695" y="300789"/>
            <a:ext cx="11273589" cy="6394379"/>
          </a:xfrm>
          <a:prstGeom prst="rect">
            <a:avLst/>
          </a:prstGeom>
          <a:noFill/>
        </p:spPr>
        <p:txBody>
          <a:bodyPr wrap="square">
            <a:spAutoFit/>
          </a:bodyPr>
          <a:lstStyle/>
          <a:p>
            <a:pPr marL="0" marR="0">
              <a:lnSpc>
                <a:spcPct val="115000"/>
              </a:lnSpc>
              <a:spcAft>
                <a:spcPts val="800"/>
              </a:spcAft>
              <a:buNone/>
            </a:pPr>
            <a:r>
              <a:rPr lang="en-US" sz="2000" b="1" u="sng" kern="0" dirty="0">
                <a:effectLst/>
                <a:latin typeface="Arial" panose="020B0604020202020204" pitchFamily="34" charset="0"/>
                <a:ea typeface="Times New Roman" panose="02020603050405020304" pitchFamily="18" charset="0"/>
                <a:cs typeface="Times New Roman" panose="02020603050405020304" pitchFamily="18" charset="0"/>
              </a:rPr>
              <a:t>Christian Faith, Science and Miracles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 most important part of the historical testimony about Christ is the insistence of the witnesses upon facts that proved God's sanctioning of the activities, teaching and personality of Christ. Those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facts -miracles-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were required in order that accepting his claims would not be considered irrational. Whoever says that he is the Son of God, equal to God, existing before Abraham, of higher dignity than the prophets, entitled to forgive sins, must provide undeniable proofs of those claims. Otherwise, it would be madness to just take him at his word. Faith, in Catholic Theology, is called "rationale obsequious", a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rational response to truth.</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u="sng" kern="0" dirty="0">
                <a:effectLst/>
                <a:latin typeface="Arial" panose="020B0604020202020204" pitchFamily="34" charset="0"/>
                <a:ea typeface="Times New Roman" panose="02020603050405020304" pitchFamily="18" charset="0"/>
                <a:cs typeface="Times New Roman" panose="02020603050405020304" pitchFamily="18" charset="0"/>
              </a:rPr>
              <a:t>The Human Body in Eternity: Matter and the Resurrection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Christ's Resurrection is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some kind of pious symbol</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nor a mythical expression of some kind of psychological "experience" of the primitive Christian community.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a historical event,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verified by witnesses who saw, heard and touched a living Person they had seen and touched as a dead corpse three days earlier.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proved their certainty and sincerity with their martyrdom</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if seeing a corpse is sufficient proof that the person died, seeing somebody alive after leaving the dead body in a tomb is equally a proof of resurrection, even if there are no witnesses of the moment of death or of returning to life. To deny this obvious logic with word plays about a "meta-historical" event is to leave behind the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basic rationality</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87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picture taken on February 20, 2012 shows a Facsimile of &quot;The Shroud of Turin&quot; at the Cathedral of Malaga. AFP PHOTO/ JORGE GUERRERO.">
            <a:extLst>
              <a:ext uri="{FF2B5EF4-FFF2-40B4-BE49-F238E27FC236}">
                <a16:creationId xmlns:a16="http://schemas.microsoft.com/office/drawing/2014/main" xmlns="" id="{A390CD70-58F8-6CC7-6AC2-ADF86A8F94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758" y="1897260"/>
            <a:ext cx="3605463" cy="4960739"/>
          </a:xfrm>
          <a:prstGeom prst="rect">
            <a:avLst/>
          </a:prstGeom>
          <a:noFill/>
          <a:ln>
            <a:noFill/>
          </a:ln>
        </p:spPr>
      </p:pic>
      <p:sp>
        <p:nvSpPr>
          <p:cNvPr id="6" name="TextBox 5">
            <a:extLst>
              <a:ext uri="{FF2B5EF4-FFF2-40B4-BE49-F238E27FC236}">
                <a16:creationId xmlns:a16="http://schemas.microsoft.com/office/drawing/2014/main" xmlns="" id="{A4BF180B-9E4F-80D6-158E-34B9BC4236CC}"/>
              </a:ext>
            </a:extLst>
          </p:cNvPr>
          <p:cNvSpPr txBox="1"/>
          <p:nvPr/>
        </p:nvSpPr>
        <p:spPr>
          <a:xfrm>
            <a:off x="0" y="136651"/>
            <a:ext cx="11318707" cy="1760610"/>
          </a:xfrm>
          <a:prstGeom prst="rect">
            <a:avLst/>
          </a:prstGeom>
          <a:noFill/>
        </p:spPr>
        <p:txBody>
          <a:bodyPr wrap="square">
            <a:spAutoFit/>
          </a:bodyPr>
          <a:lstStyle/>
          <a:p>
            <a:pPr marL="0" marR="0">
              <a:lnSpc>
                <a:spcPct val="115000"/>
              </a:lnSpc>
              <a:spcAft>
                <a:spcPts val="800"/>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Shroud of Turin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Aside from the Gospel narratives, there are several relics traditionally related to Christ's Passion, and one -especially mysterious- that is most probably the sheet that wrapped Christ's body in the tomb until the moment </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of the resurrection</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This is the Turin Shroud, </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most extensively studied archaeological object </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in all antiquity.</a:t>
            </a:r>
          </a:p>
        </p:txBody>
      </p:sp>
      <p:pic>
        <p:nvPicPr>
          <p:cNvPr id="7" name="Picture 6" descr="NEW DISCOVERY ABOUT THE TURIN SHROUD">
            <a:extLst>
              <a:ext uri="{FF2B5EF4-FFF2-40B4-BE49-F238E27FC236}">
                <a16:creationId xmlns:a16="http://schemas.microsoft.com/office/drawing/2014/main" xmlns="" id="{E31E50D7-0B28-FA86-192F-DA01F5BB1D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97260"/>
            <a:ext cx="4860758" cy="4960740"/>
          </a:xfrm>
          <a:prstGeom prst="rect">
            <a:avLst/>
          </a:prstGeom>
          <a:noFill/>
          <a:ln>
            <a:noFill/>
          </a:ln>
        </p:spPr>
      </p:pic>
      <p:pic>
        <p:nvPicPr>
          <p:cNvPr id="8" name="Picture 7" descr="ADOM :: The Shroud">
            <a:extLst>
              <a:ext uri="{FF2B5EF4-FFF2-40B4-BE49-F238E27FC236}">
                <a16:creationId xmlns:a16="http://schemas.microsoft.com/office/drawing/2014/main" xmlns="" id="{9EFC13A7-2DA7-6E54-8137-ACA7412EB3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6220" y="1897258"/>
            <a:ext cx="3725779" cy="4960741"/>
          </a:xfrm>
          <a:prstGeom prst="rect">
            <a:avLst/>
          </a:prstGeom>
          <a:noFill/>
          <a:ln>
            <a:noFill/>
          </a:ln>
        </p:spPr>
      </p:pic>
    </p:spTree>
    <p:extLst>
      <p:ext uri="{BB962C8B-B14F-4D97-AF65-F5344CB8AC3E}">
        <p14:creationId xmlns:p14="http://schemas.microsoft.com/office/powerpoint/2010/main" val="4134489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EC19590-393B-B230-9E98-B3113602B0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68313"/>
            <a:ext cx="4511842" cy="3829529"/>
          </a:xfrm>
          <a:prstGeom prst="rect">
            <a:avLst/>
          </a:prstGeom>
          <a:noFill/>
          <a:ln>
            <a:noFill/>
          </a:ln>
        </p:spPr>
      </p:pic>
      <p:pic>
        <p:nvPicPr>
          <p:cNvPr id="5" name="Picture 4" descr="America Needs Fatima">
            <a:extLst>
              <a:ext uri="{FF2B5EF4-FFF2-40B4-BE49-F238E27FC236}">
                <a16:creationId xmlns:a16="http://schemas.microsoft.com/office/drawing/2014/main" xmlns="" id="{4EEB9BB7-96E0-4FF8-054F-6ACCFCC132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988" y="2968313"/>
            <a:ext cx="7853012" cy="3829529"/>
          </a:xfrm>
          <a:prstGeom prst="rect">
            <a:avLst/>
          </a:prstGeom>
          <a:noFill/>
          <a:ln>
            <a:noFill/>
          </a:ln>
        </p:spPr>
      </p:pic>
      <p:sp>
        <p:nvSpPr>
          <p:cNvPr id="7" name="TextBox 6">
            <a:extLst>
              <a:ext uri="{FF2B5EF4-FFF2-40B4-BE49-F238E27FC236}">
                <a16:creationId xmlns:a16="http://schemas.microsoft.com/office/drawing/2014/main" xmlns="" id="{F88BDB6F-00CE-11CA-FE21-968F3D363956}"/>
              </a:ext>
            </a:extLst>
          </p:cNvPr>
          <p:cNvSpPr txBox="1"/>
          <p:nvPr/>
        </p:nvSpPr>
        <p:spPr>
          <a:xfrm>
            <a:off x="144378" y="0"/>
            <a:ext cx="12047621" cy="2968313"/>
          </a:xfrm>
          <a:prstGeom prst="rect">
            <a:avLst/>
          </a:prstGeom>
          <a:noFill/>
        </p:spPr>
        <p:txBody>
          <a:bodyPr wrap="square">
            <a:spAutoFit/>
          </a:bodyPr>
          <a:lstStyle/>
          <a:p>
            <a:pPr marL="0" marR="0">
              <a:lnSpc>
                <a:spcPct val="115000"/>
              </a:lnSpc>
              <a:spcAft>
                <a:spcPts val="800"/>
              </a:spcAft>
              <a:buNone/>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Meaning of Human Existence: Why, What For, How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No sane person questions the fact of death as the necessary outcome of life in this world. With that perspective, nothing we have acquired has lasting value, not even the possibility of being remembered for a limited time and in a very restricted environment. When I stand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before my Creator</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the only possible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source of eternal happiness</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will I consider that I </a:t>
            </a:r>
            <a:r>
              <a:rPr lang="en-US" sz="2000" b="1" i="1" kern="0" dirty="0">
                <a:effectLst/>
                <a:latin typeface="Arial" panose="020B0604020202020204" pitchFamily="34" charset="0"/>
                <a:ea typeface="Times New Roman" panose="02020603050405020304" pitchFamily="18" charset="0"/>
                <a:cs typeface="Times New Roman" panose="02020603050405020304" pitchFamily="18" charset="0"/>
              </a:rPr>
              <a:t>am before a stranger</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Will I dare to ask to be accepted to share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in the divine life</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at the most intimate level? If in God's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infinite mercy</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I am granted the grace to see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my blindness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and repent from it,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what a painful shame to realize I have wasted a life that should have prepared me for the Father's embrace</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943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C7C214A-8469-ED12-5391-FEC152A0B169}"/>
              </a:ext>
            </a:extLst>
          </p:cNvPr>
          <p:cNvSpPr txBox="1"/>
          <p:nvPr/>
        </p:nvSpPr>
        <p:spPr>
          <a:xfrm>
            <a:off x="336884" y="409074"/>
            <a:ext cx="11309684" cy="5370445"/>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Because God is Love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God's creating activity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cannot benefit Him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in any way: a creature, who’s entire being is received from the Creator, cannot add anything to the infinite source of perfection and happiness. The only reason to create must be found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in the generous abundance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of the essential Good that overflows to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share with creatures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the radical benefit of existence and, finally,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the inexpressible joy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of partaking of the intimate life of the Trinity. God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creates because He loves, because God is Love</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u="sng" kern="0" dirty="0">
                <a:effectLst/>
                <a:latin typeface="Arial" panose="020B0604020202020204" pitchFamily="34" charset="0"/>
                <a:ea typeface="Times New Roman" panose="02020603050405020304" pitchFamily="18" charset="0"/>
                <a:cs typeface="Times New Roman" panose="02020603050405020304" pitchFamily="18" charset="0"/>
              </a:rPr>
              <a:t>The First Commandment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Jesus answers with the First Commandment's quote the question of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Doctor of the Law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asks about the most basic and important commandment. He then adds the second one -love of the neighbor- but even if I were the only inhabitant of the Universe, without neighbors, the first precept would still be present with its full impact. It is the response due to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infinite Love of a Creator who gives me existence by pure selfless generosity</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because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 wants me to partake of his own life and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limitless happiness.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311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B1CDF2F-7B3D-316A-7692-43A3E5EE4242}"/>
              </a:ext>
            </a:extLst>
          </p:cNvPr>
          <p:cNvSpPr txBox="1"/>
          <p:nvPr/>
        </p:nvSpPr>
        <p:spPr>
          <a:xfrm>
            <a:off x="529388" y="312821"/>
            <a:ext cx="11662612" cy="6135719"/>
          </a:xfrm>
          <a:prstGeom prst="rect">
            <a:avLst/>
          </a:prstGeom>
          <a:noFill/>
        </p:spPr>
        <p:txBody>
          <a:bodyPr wrap="square">
            <a:spAutoFit/>
          </a:bodyPr>
          <a:lstStyle/>
          <a:p>
            <a:pPr marL="0" marR="0">
              <a:lnSpc>
                <a:spcPct val="115000"/>
              </a:lnSpc>
              <a:spcAft>
                <a:spcPts val="800"/>
              </a:spcAft>
              <a:buNone/>
            </a:pPr>
            <a:r>
              <a:rPr lang="en-US" sz="2000" b="1" u="sng" kern="0" dirty="0">
                <a:effectLst/>
                <a:latin typeface="Arial" panose="020B0604020202020204" pitchFamily="34" charset="0"/>
                <a:ea typeface="Times New Roman" panose="02020603050405020304" pitchFamily="18" charset="0"/>
                <a:cs typeface="Arial" panose="020B0604020202020204" pitchFamily="34" charset="0"/>
              </a:rPr>
              <a:t>Jesus Christ - Head of the Church</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Arial" panose="020B0604020202020204" pitchFamily="34" charset="0"/>
              </a:rPr>
              <a:t>The Church is not an administrative structure -a bureaucracy, even without the unpleasant connotation of the term- but</a:t>
            </a:r>
            <a:r>
              <a:rPr lang="en-US" sz="2000" b="1" kern="0" dirty="0">
                <a:effectLst/>
                <a:latin typeface="Arial" panose="020B0604020202020204" pitchFamily="34" charset="0"/>
                <a:ea typeface="Times New Roman" panose="02020603050405020304" pitchFamily="18" charset="0"/>
                <a:cs typeface="Arial" panose="020B0604020202020204" pitchFamily="34" charset="0"/>
              </a:rPr>
              <a:t> a living organism </a:t>
            </a:r>
            <a:r>
              <a:rPr lang="en-US" sz="2000" kern="0" dirty="0">
                <a:effectLst/>
                <a:latin typeface="Arial" panose="020B0604020202020204" pitchFamily="34" charset="0"/>
                <a:ea typeface="Times New Roman" panose="02020603050405020304" pitchFamily="18" charset="0"/>
                <a:cs typeface="Arial" panose="020B0604020202020204" pitchFamily="34" charset="0"/>
              </a:rPr>
              <a:t>where </a:t>
            </a:r>
            <a:r>
              <a:rPr lang="en-US" sz="2000" b="1" kern="0" dirty="0">
                <a:effectLst/>
                <a:latin typeface="Arial" panose="020B0604020202020204" pitchFamily="34" charset="0"/>
                <a:ea typeface="Times New Roman" panose="02020603050405020304" pitchFamily="18" charset="0"/>
                <a:cs typeface="Arial" panose="020B0604020202020204" pitchFamily="34" charset="0"/>
              </a:rPr>
              <a:t>the vital force is the Spirit of Christ </a:t>
            </a:r>
            <a:r>
              <a:rPr lang="en-US" sz="2000" kern="0" dirty="0">
                <a:effectLst/>
                <a:latin typeface="Arial" panose="020B0604020202020204" pitchFamily="34" charset="0"/>
                <a:ea typeface="Times New Roman" panose="02020603050405020304" pitchFamily="18" charset="0"/>
                <a:cs typeface="Arial" panose="020B0604020202020204" pitchFamily="34" charset="0"/>
              </a:rPr>
              <a:t>and the Blood that flows from the Head to each cell in the Body. We could say that it implies something analogous </a:t>
            </a:r>
            <a:r>
              <a:rPr lang="en-US" sz="2000" b="1" kern="0" dirty="0">
                <a:effectLst/>
                <a:latin typeface="Arial" panose="020B0604020202020204" pitchFamily="34" charset="0"/>
                <a:ea typeface="Times New Roman" panose="02020603050405020304" pitchFamily="18" charset="0"/>
                <a:cs typeface="Arial" panose="020B0604020202020204" pitchFamily="34" charset="0"/>
              </a:rPr>
              <a:t>to the Incarnation</a:t>
            </a:r>
            <a:r>
              <a:rPr lang="en-US" sz="2000" kern="0" dirty="0">
                <a:effectLst/>
                <a:latin typeface="Arial" panose="020B0604020202020204" pitchFamily="34" charset="0"/>
                <a:ea typeface="Times New Roman" panose="02020603050405020304" pitchFamily="18" charset="0"/>
                <a:cs typeface="Arial" panose="020B0604020202020204" pitchFamily="34" charset="0"/>
              </a:rPr>
              <a:t>, thus constituting a single Agent of divine and human activities: the actions of human members attain divine value by their union with the only source of </a:t>
            </a:r>
            <a:r>
              <a:rPr lang="en-US" sz="2000" b="1" kern="0" dirty="0">
                <a:effectLst/>
                <a:latin typeface="Arial" panose="020B0604020202020204" pitchFamily="34" charset="0"/>
                <a:ea typeface="Times New Roman" panose="02020603050405020304" pitchFamily="18" charset="0"/>
                <a:cs typeface="Arial" panose="020B0604020202020204" pitchFamily="34" charset="0"/>
              </a:rPr>
              <a:t>supernatural energy, Christ, Head of the Church. </a:t>
            </a:r>
            <a:r>
              <a:rPr lang="en-US" sz="2000" b="1" kern="0" dirty="0">
                <a:latin typeface="Arial" panose="020B0604020202020204" pitchFamily="34" charset="0"/>
                <a:ea typeface="Times New Roman" panose="02020603050405020304" pitchFamily="18" charset="0"/>
                <a:cs typeface="Arial" panose="020B0604020202020204" pitchFamily="34" charset="0"/>
              </a:rPr>
              <a:t>Matthew 16:18 “I tell you that you are Peter, and it is on this rock (kefa) I will build MY church.” Not many churches???</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800"/>
              </a:spcAft>
              <a:buNone/>
            </a:pPr>
            <a:endParaRPr lang="en-US" sz="2000" b="1" kern="0"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xmlns="" val="tx"/>
                  </a:ext>
                </a:extLst>
              </a:hlinkClick>
            </a:endParaRPr>
          </a:p>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Arial" panose="020B0604020202020204" pitchFamily="34" charset="0"/>
              </a:rPr>
              <a:t>Jesus Christ - Joy Eternal</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Heaven is not "a place</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set in any kind of space, just like eternity is not an interval of time. In his Resurrection Christ begins </a:t>
            </a: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exist free from the space-time</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framework that limits matter and its activities, and "heaven" is the name for a </a:t>
            </a: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kind of life</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which all our images -born from sense impressions- are inapplicable. "</a:t>
            </a: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Eye has not seen, </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 ear heard, what God has prepared for those who </a:t>
            </a: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love Him", </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Corinthians 2:9) and any effort to imagine this new kind of life will always </a:t>
            </a: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inadequate.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5547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C50CC6D-A4B0-3F62-1860-FD593DFB2EAA}"/>
              </a:ext>
            </a:extLst>
          </p:cNvPr>
          <p:cNvSpPr txBox="1"/>
          <p:nvPr/>
        </p:nvSpPr>
        <p:spPr>
          <a:xfrm>
            <a:off x="216568" y="0"/>
            <a:ext cx="10936705" cy="2391104"/>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Arial" panose="020B0604020202020204" pitchFamily="34" charset="0"/>
              </a:rPr>
              <a:t>Suffering, in a World Created by a God Who is Love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US" sz="2000" kern="0" dirty="0">
                <a:effectLst/>
                <a:latin typeface="Arial" panose="020B0604020202020204" pitchFamily="34" charset="0"/>
                <a:ea typeface="Times New Roman" panose="02020603050405020304" pitchFamily="18" charset="0"/>
                <a:cs typeface="Arial" panose="020B0604020202020204" pitchFamily="34" charset="0"/>
              </a:rPr>
              <a:t>What can the answer be, logically and theologically, to the obvious query: How can God have made a world where there </a:t>
            </a:r>
            <a:r>
              <a:rPr lang="en-US" sz="2000" b="1" kern="0" dirty="0">
                <a:effectLst/>
                <a:latin typeface="Arial" panose="020B0604020202020204" pitchFamily="34" charset="0"/>
                <a:ea typeface="Times New Roman" panose="02020603050405020304" pitchFamily="18" charset="0"/>
                <a:cs typeface="Arial" panose="020B0604020202020204" pitchFamily="34" charset="0"/>
              </a:rPr>
              <a:t>is so much pain</a:t>
            </a:r>
            <a:r>
              <a:rPr lang="en-US" sz="2000" kern="0" dirty="0">
                <a:effectLst/>
                <a:latin typeface="Arial" panose="020B0604020202020204" pitchFamily="34" charset="0"/>
                <a:ea typeface="Times New Roman" panose="02020603050405020304" pitchFamily="18" charset="0"/>
                <a:cs typeface="Arial" panose="020B0604020202020204" pitchFamily="34" charset="0"/>
              </a:rPr>
              <a:t>, so much EVIL?</a:t>
            </a:r>
            <a:r>
              <a:rPr lang="en-US" altLang="en-US" sz="2000" dirty="0">
                <a:latin typeface="Arial" panose="020B0604020202020204" pitchFamily="34" charset="0"/>
                <a:ea typeface="Calibri" panose="020F0502020204030204" pitchFamily="34" charset="0"/>
                <a:cs typeface="Times New Roman" panose="02020603050405020304" pitchFamily="18" charset="0"/>
              </a:rPr>
              <a:t> The station of </a:t>
            </a:r>
            <a:r>
              <a:rPr lang="en-US" altLang="en-US" sz="2000" b="1" dirty="0">
                <a:latin typeface="Arial" panose="020B0604020202020204" pitchFamily="34" charset="0"/>
                <a:ea typeface="Calibri" panose="020F0502020204030204" pitchFamily="34" charset="0"/>
                <a:cs typeface="Times New Roman" panose="02020603050405020304" pitchFamily="18" charset="0"/>
              </a:rPr>
              <a:t>the cross Nr; XII. </a:t>
            </a:r>
            <a:r>
              <a:rPr lang="en-US" altLang="en-US" sz="2000" dirty="0">
                <a:latin typeface="Arial" panose="020B0604020202020204" pitchFamily="34" charset="0"/>
                <a:ea typeface="Calibri" panose="020F0502020204030204" pitchFamily="34" charset="0"/>
                <a:cs typeface="Times New Roman" panose="02020603050405020304" pitchFamily="18" charset="0"/>
              </a:rPr>
              <a:t>Life eternal, death defiant, Bowed his head-the world was silent, Through his death came new.  life anew.</a:t>
            </a:r>
          </a:p>
          <a:p>
            <a:pPr marL="0" marR="0">
              <a:lnSpc>
                <a:spcPct val="115000"/>
              </a:lnSpc>
              <a:spcAft>
                <a:spcPts val="800"/>
              </a:spcAft>
              <a:buNone/>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C:\Users\andrzej\Desktop\nr 11a.jpg">
            <a:extLst>
              <a:ext uri="{FF2B5EF4-FFF2-40B4-BE49-F238E27FC236}">
                <a16:creationId xmlns:a16="http://schemas.microsoft.com/office/drawing/2014/main" xmlns="" id="{C878208B-9BCF-57EE-EF66-C846FC34A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727" y="1600200"/>
            <a:ext cx="734327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andrzej\Desktop\jesus_crucified5b55d.jpg">
            <a:extLst>
              <a:ext uri="{FF2B5EF4-FFF2-40B4-BE49-F238E27FC236}">
                <a16:creationId xmlns:a16="http://schemas.microsoft.com/office/drawing/2014/main" xmlns="" id="{495515EF-484F-F520-F786-995C64D25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 y="1600200"/>
            <a:ext cx="502719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4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drzej\Desktop\Nr 12.gif">
            <a:extLst>
              <a:ext uri="{FF2B5EF4-FFF2-40B4-BE49-F238E27FC236}">
                <a16:creationId xmlns:a16="http://schemas.microsoft.com/office/drawing/2014/main" xmlns="" id="{5F317F61-B660-EA8A-6464-6F1D93C0FF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598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6A1B64-9589-FDAA-D09E-8F39D88E6B86}"/>
              </a:ext>
            </a:extLst>
          </p:cNvPr>
          <p:cNvSpPr txBox="1"/>
          <p:nvPr/>
        </p:nvSpPr>
        <p:spPr>
          <a:xfrm>
            <a:off x="409075" y="324853"/>
            <a:ext cx="10274968" cy="6109878"/>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Christ, Truth Incarnated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Due to this unique relationship, the Son is essential Truth: when Christ said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I am the Truth</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-a statement that might sound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incomprehensible to us-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he is not simply referring to himself as a Master of true knowledge, but to his intimate nature as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a divine Person</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His coming into the world is the mission of communicate and clarify the eternal Truth: "I came for that purpose, to testify to the Truth".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Because "nobody knows the Father except the Son</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and those to whom He gives that knowledge" "Nobody has ever seen God: the only begotten Son, always in the Father's bosom,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has manifested Him".</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Christ, the Key to History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state that Christ is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key to History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may be just a symbolic phrase, poetic and perhaps lacking in rigorous meaning. To avoid ambiguities, we must define concepts: What do we mean by "history"? By "key"? Only thus can we establish a logical connection between both words and see in what sense their meaning can be applied to the Person of the God-Man.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Paul II, said, “ We cannot understand fully who we are without Christ.”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74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557BB45-2D8F-D640-5C4E-54FC2D43321B}"/>
              </a:ext>
            </a:extLst>
          </p:cNvPr>
          <p:cNvSpPr txBox="1"/>
          <p:nvPr/>
        </p:nvSpPr>
        <p:spPr>
          <a:xfrm>
            <a:off x="360948" y="82062"/>
            <a:ext cx="11455914" cy="6129883"/>
          </a:xfrm>
          <a:prstGeom prst="rect">
            <a:avLst/>
          </a:prstGeom>
          <a:noFill/>
        </p:spPr>
        <p:txBody>
          <a:bodyPr wrap="square">
            <a:spAutoFit/>
          </a:bodyPr>
          <a:lstStyle/>
          <a:p>
            <a:pPr>
              <a:lnSpc>
                <a:spcPct val="115000"/>
              </a:lnSpc>
              <a:spcAft>
                <a:spcPts val="800"/>
              </a:spcAft>
            </a:pPr>
            <a:r>
              <a:rPr lang="en-US" sz="2000" dirty="0">
                <a:latin typeface="Arial" panose="020B0604020202020204" pitchFamily="34" charset="0"/>
                <a:cs typeface="Arial" panose="020B0604020202020204" pitchFamily="34" charset="0"/>
              </a:rPr>
              <a:t>Why so easily few atheists and unbelievers had terrorized the entire planet in 2020. What happened with Covid 19. </a:t>
            </a:r>
            <a:r>
              <a:rPr lang="en-US" sz="2000" b="1" dirty="0">
                <a:latin typeface="Arial" panose="020B0604020202020204" pitchFamily="34" charset="0"/>
                <a:cs typeface="Arial" panose="020B0604020202020204" pitchFamily="34" charset="0"/>
              </a:rPr>
              <a:t>Bill Gates </a:t>
            </a:r>
            <a:r>
              <a:rPr lang="en-US" sz="2000" dirty="0">
                <a:latin typeface="Arial" panose="020B0604020202020204" pitchFamily="34" charset="0"/>
                <a:cs typeface="Arial" panose="020B0604020202020204" pitchFamily="34" charset="0"/>
              </a:rPr>
              <a:t>15 years ago said,” we need to depopulate the number of people in the planet. They said if you don’t accept the vaccine 65 million Americans will die. </a:t>
            </a:r>
            <a:r>
              <a:rPr lang="en-US" sz="2000" b="1" dirty="0">
                <a:latin typeface="Arial" panose="020B0604020202020204" pitchFamily="34" charset="0"/>
                <a:cs typeface="Arial" panose="020B0604020202020204" pitchFamily="34" charset="0"/>
              </a:rPr>
              <a:t>They scared </a:t>
            </a:r>
            <a:r>
              <a:rPr lang="en-US" sz="2000" dirty="0">
                <a:latin typeface="Arial" panose="020B0604020202020204" pitchFamily="34" charset="0"/>
                <a:cs typeface="Arial" panose="020B0604020202020204" pitchFamily="34" charset="0"/>
              </a:rPr>
              <a:t>people </a:t>
            </a:r>
            <a:r>
              <a:rPr lang="en-US" sz="2000" b="1" dirty="0">
                <a:latin typeface="Arial" panose="020B0604020202020204" pitchFamily="34" charset="0"/>
                <a:cs typeface="Arial" panose="020B0604020202020204" pitchFamily="34" charset="0"/>
              </a:rPr>
              <a:t>because everyone is afraid of death. </a:t>
            </a:r>
            <a:r>
              <a:rPr lang="en-US" sz="2000" dirty="0">
                <a:latin typeface="Arial" panose="020B0604020202020204" pitchFamily="34" charset="0"/>
                <a:cs typeface="Arial" panose="020B0604020202020204" pitchFamily="34" charset="0"/>
              </a:rPr>
              <a:t>They attacked with propaganda the instinct of self-preservation</a:t>
            </a:r>
            <a:r>
              <a:rPr lang="en-US" sz="2000" b="1" dirty="0">
                <a:latin typeface="Arial" panose="020B0604020202020204" pitchFamily="34" charset="0"/>
                <a:cs typeface="Arial" panose="020B0604020202020204" pitchFamily="34" charset="0"/>
              </a:rPr>
              <a:t>.  Case of Vladimir Putin</a:t>
            </a:r>
            <a:r>
              <a:rPr lang="en-US" sz="2000" dirty="0">
                <a:latin typeface="Arial" panose="020B0604020202020204" pitchFamily="34" charset="0"/>
                <a:cs typeface="Arial" panose="020B0604020202020204" pitchFamily="34" charset="0"/>
              </a:rPr>
              <a:t>, people like to give him the NOBEL price of medicine. ? Why, He stopped the COVID 19? </a:t>
            </a:r>
            <a:r>
              <a:rPr lang="en-US" sz="2000" b="1" i="1" dirty="0">
                <a:latin typeface="Arial" panose="020B0604020202020204" pitchFamily="34" charset="0"/>
                <a:cs typeface="Arial" panose="020B0604020202020204" pitchFamily="34" charset="0"/>
              </a:rPr>
              <a:t>. Case of War Feb 24,2020 </a:t>
            </a:r>
            <a:r>
              <a:rPr lang="en-US" sz="2000" dirty="0">
                <a:latin typeface="Arial" panose="020B0604020202020204" pitchFamily="34" charset="0"/>
                <a:cs typeface="Arial" panose="020B0604020202020204" pitchFamily="34" charset="0"/>
              </a:rPr>
              <a:t>- Russia invaded Ukraine. 2 millions Ukrainians came to Poland and nobody died from Covid. The major reason for COVID 19 vaccine refusal was concerns about safety, side effects, efficacy, misinformation, and lack of knowledge.</a:t>
            </a:r>
          </a:p>
          <a:p>
            <a:pPr>
              <a:lnSpc>
                <a:spcPct val="115000"/>
              </a:lnSpc>
              <a:spcAft>
                <a:spcPts val="800"/>
              </a:spcAft>
            </a:pPr>
            <a:r>
              <a:rPr lang="en-US" sz="2000" b="1" kern="0" dirty="0">
                <a:effectLst/>
                <a:latin typeface="EB Garamond" panose="00000500000000000000" pitchFamily="2" charset="0"/>
                <a:ea typeface="Times New Roman" panose="02020603050405020304" pitchFamily="18" charset="0"/>
                <a:cs typeface="Times New Roman" panose="02020603050405020304" pitchFamily="18" charset="0"/>
              </a:rPr>
              <a:t>What Happens When We Die?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The title "Dr. Moody" most commonly refers to </a:t>
            </a:r>
            <a:r>
              <a:rPr lang="en-US" sz="2000" b="1" kern="0"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Dr. Raymond Moody</a:t>
            </a:r>
            <a:r>
              <a:rPr lang="en-US" sz="2000" kern="0"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 (06/30/1944)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an American psychiatrist and philosopher widely recognized as the "father of the near-death experience" (NDE)</a:t>
            </a:r>
            <a:r>
              <a:rPr lang="en-US" sz="2000" kern="0"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 He is best known for coining the term "near-death experience" in his 1975 bestseller, </a:t>
            </a:r>
            <a:r>
              <a:rPr lang="en-US" sz="2000" i="1" kern="0"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Life After Life</a:t>
            </a:r>
            <a:r>
              <a:rPr lang="en-US" sz="2000" kern="0" dirty="0">
                <a:solidFill>
                  <a:srgbClr val="0A0A0A"/>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First published in 1975, the book </a:t>
            </a:r>
            <a:r>
              <a:rPr lang="en-US" sz="2000" i="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Life After Life</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by Dr. Raymond A. Moody has sold over </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thirteen million</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copies worldwide.</a:t>
            </a:r>
          </a:p>
          <a:p>
            <a:pPr>
              <a:buNone/>
            </a:pPr>
            <a:r>
              <a:rPr lang="en-US" sz="2000" dirty="0">
                <a:solidFill>
                  <a:srgbClr val="202122"/>
                </a:solidFill>
                <a:effectLst/>
                <a:latin typeface="Arial" panose="020B0604020202020204" pitchFamily="34" charset="0"/>
                <a:ea typeface="Calibri" panose="020F0502020204030204" pitchFamily="34" charset="0"/>
              </a:rPr>
              <a:t>His research explores personal accounts of subjective phenomena encountered in near-death experiences, particularly those of people who have apparently died but been resuscitated. Revive from unconsciousness or apparent death. He has widely published his views on what he terms near-death-experience psychology.</a:t>
            </a:r>
            <a:r>
              <a:rPr lang="en-US" sz="2000" kern="0" dirty="0">
                <a:solidFill>
                  <a:srgbClr val="0A0A0A"/>
                </a:solidFill>
                <a:effectLst/>
                <a:latin typeface="Arial" panose="020B0604020202020204" pitchFamily="34" charset="0"/>
                <a:ea typeface="Times New Roman" panose="02020603050405020304" pitchFamily="18" charset="0"/>
              </a:rPr>
              <a:t> </a:t>
            </a:r>
            <a:r>
              <a:rPr lang="en-US" sz="2000" dirty="0">
                <a:solidFill>
                  <a:srgbClr val="202122"/>
                </a:solidFill>
                <a:effectLst/>
                <a:latin typeface="Arial" panose="020B0604020202020204" pitchFamily="34" charset="0"/>
                <a:ea typeface="Calibri" panose="020F0502020204030204" pitchFamily="34" charset="0"/>
              </a:rPr>
              <a:t>In his book, </a:t>
            </a:r>
            <a:r>
              <a:rPr lang="en-US" sz="2000" b="1" i="1" dirty="0">
                <a:solidFill>
                  <a:srgbClr val="202122"/>
                </a:solidFill>
                <a:effectLst/>
                <a:latin typeface="Arial" panose="020B0604020202020204" pitchFamily="34" charset="0"/>
                <a:ea typeface="Calibri" panose="020F0502020204030204" pitchFamily="34" charset="0"/>
              </a:rPr>
              <a:t>Return From Tomorrow</a:t>
            </a:r>
            <a:r>
              <a:rPr lang="en-US" sz="2000" b="1" dirty="0">
                <a:solidFill>
                  <a:srgbClr val="202122"/>
                </a:solidFill>
                <a:effectLst/>
                <a:latin typeface="Arial" panose="020B0604020202020204" pitchFamily="34" charset="0"/>
                <a:ea typeface="Calibri" panose="020F0502020204030204" pitchFamily="34" charset="0"/>
              </a:rPr>
              <a:t>,</a:t>
            </a:r>
            <a:r>
              <a:rPr lang="en-US" sz="2000" dirty="0">
                <a:solidFill>
                  <a:srgbClr val="202122"/>
                </a:solidFill>
                <a:effectLst/>
                <a:latin typeface="Arial" panose="020B0604020202020204" pitchFamily="34" charset="0"/>
                <a:ea typeface="Calibri" panose="020F0502020204030204" pitchFamily="34" charset="0"/>
              </a:rPr>
              <a:t> published in 1978). </a:t>
            </a:r>
            <a:endParaRPr lang="en-US" sz="2000" dirty="0"/>
          </a:p>
        </p:txBody>
      </p:sp>
    </p:spTree>
    <p:extLst>
      <p:ext uri="{BB962C8B-B14F-4D97-AF65-F5344CB8AC3E}">
        <p14:creationId xmlns:p14="http://schemas.microsoft.com/office/powerpoint/2010/main" val="90306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AF5CDFE-B3DC-18FC-879A-9AB90575A793}"/>
              </a:ext>
            </a:extLst>
          </p:cNvPr>
          <p:cNvSpPr txBox="1"/>
          <p:nvPr/>
        </p:nvSpPr>
        <p:spPr>
          <a:xfrm>
            <a:off x="854242" y="553453"/>
            <a:ext cx="10611853" cy="5789085"/>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Christ, the Son of God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Because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the divinity of Christ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is a necessary consequence of his sonship, since every living being communicates its nature and the Father can only give to the Son the divine nature that is his very essence. The concept of a true generation, when we speak of a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spiritual and unchangeable Being,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has to be applied in an analogous way with respect to the biological level where life is shared as something clearly distinct and independent of the generating organism, in a process that includes a material division of parts.</a:t>
            </a:r>
          </a:p>
          <a:p>
            <a:pPr marL="0" marR="0">
              <a:lnSpc>
                <a:spcPct val="115000"/>
              </a:lnSpc>
              <a:spcAft>
                <a:spcPts val="8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0" dirty="0">
                <a:latin typeface="Arial" panose="020B0604020202020204" pitchFamily="34" charset="0"/>
                <a:ea typeface="Times New Roman" panose="02020603050405020304" pitchFamily="18" charset="0"/>
                <a:cs typeface="Times New Roman" panose="02020603050405020304" pitchFamily="18" charset="0"/>
              </a:rPr>
              <a:t>Logos - The Prologue of the Gospel of St. John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beginning was the Word..."</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literary analysis were sufficient to show that a written text is due to a supernatural influence and not to human wisdom and reasoning, the opening page of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 John's Gospel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would be the most likely example of divine inspiration. Nothing similar was ever part of any philosophy or mythology.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just unthinkable that a fisherman from Galilee, 2000 years ago, might have produced it by his reasoning power</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4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8EEF9BD-0EF2-AF66-FB78-98F756273F7B}"/>
              </a:ext>
            </a:extLst>
          </p:cNvPr>
          <p:cNvSpPr txBox="1"/>
          <p:nvPr/>
        </p:nvSpPr>
        <p:spPr>
          <a:xfrm>
            <a:off x="902368" y="375536"/>
            <a:ext cx="10238873" cy="5787995"/>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Bethlehem, the Eucharist, the Church and Mary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It might seem rather daring to add to this beautiful Prologue (St John's Gospel) any other comment, no matter how well founded it might be. But the reality of the Incarnation leads us to insist on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the fact that the Son-made-Man always appears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and acts clearly expressing the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double message of his Sonship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and his role as manifestation of the Father, as the Word of Truth.</a:t>
            </a:r>
          </a:p>
          <a:p>
            <a:pPr marL="0" marR="0">
              <a:lnSpc>
                <a:spcPct val="115000"/>
              </a:lnSpc>
              <a:spcAft>
                <a:spcPts val="8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Jesus Christ, the Reason for Creation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 something be created from NOTHINGNESS</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Ask Albert </a:t>
            </a:r>
            <a:r>
              <a:rPr lang="en-US" sz="2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Einstein?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very existence of the Universe at all levels, from the most perfect angels to the most humble matter can only be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understood in terms of its relationship to Christ</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Only with an absurd lack of reverence can another historical figure be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compared to Him</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it is impossible to understand anything about Christianity if we do not establish,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the start,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primacy of nature, activity and honor that belongs only to the Son of God who became the Son of Man</a:t>
            </a:r>
            <a:r>
              <a:rPr lang="en-US" sz="2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505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CE35368-0BB1-BB10-2C66-C2A5C905BE94}"/>
              </a:ext>
            </a:extLst>
          </p:cNvPr>
          <p:cNvSpPr txBox="1"/>
          <p:nvPr/>
        </p:nvSpPr>
        <p:spPr>
          <a:xfrm>
            <a:off x="336886" y="182012"/>
            <a:ext cx="11706724" cy="6210226"/>
          </a:xfrm>
          <a:prstGeom prst="rect">
            <a:avLst/>
          </a:prstGeom>
          <a:noFill/>
        </p:spPr>
        <p:txBody>
          <a:bodyPr wrap="square">
            <a:spAutoFit/>
          </a:bodyPr>
          <a:lstStyle/>
          <a:p>
            <a:pPr marL="0" marR="0">
              <a:lnSpc>
                <a:spcPct val="115000"/>
              </a:lnSpc>
              <a:spcAft>
                <a:spcPts val="800"/>
              </a:spcAft>
              <a:buNone/>
            </a:pPr>
            <a:r>
              <a:rPr lang="en-US" b="1" kern="0" dirty="0">
                <a:effectLst/>
                <a:latin typeface="Arial" panose="020B0604020202020204" pitchFamily="34" charset="0"/>
                <a:ea typeface="Times New Roman" panose="02020603050405020304" pitchFamily="18" charset="0"/>
                <a:cs typeface="Times New Roman" panose="02020603050405020304" pitchFamily="18" charset="0"/>
              </a:rPr>
              <a:t>God, Creator and Father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did God create persons, intelligent and free?</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did God create matter, after creating the angels?</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did God create human beings?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was there no repentance or redemption for the fallen angels? Could the Son of God have become an angel? Why was Christ born of a virgin?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is there no repentance after death? When is the resurrection taking place? Why is God addressed as "Father"?</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effort, based on scientific and philosophical considerations, meant to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deepen our understanding</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the basic tenets (dogma) of Theology, and to give a clearer picture of our dignity and our destiny.</a:t>
            </a:r>
          </a:p>
          <a:p>
            <a:pPr marL="0" marR="0">
              <a:lnSpc>
                <a:spcPct val="115000"/>
              </a:lnSpc>
              <a:spcAft>
                <a:spcPts val="800"/>
              </a:spcAft>
              <a:buNone/>
            </a:pP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answers for these questions gave us St. Paul </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in his letter to </a:t>
            </a: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1 Corinthians 13,12,”  </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now we see through a glass, darkly; but </a:t>
            </a: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then face to face</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present I  </a:t>
            </a: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know partially</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 then I shall know fully, as I am fully known. So, faith, hope love remain, these three’ but the greatest of these is love.” The current human understanding </a:t>
            </a: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is limited </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partial compared  to a future, perfect, and comprehensive knowledge. The “day” refers to the perfection of </a:t>
            </a: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Heaven</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the return of Christ. In heaven </a:t>
            </a:r>
            <a:r>
              <a:rPr lang="en-US" sz="20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those who will be saved will be known by God </a:t>
            </a:r>
            <a:r>
              <a:rPr lang="en-US" sz="2000" kern="0" dirty="0">
                <a:solidFill>
                  <a:srgbClr val="000000"/>
                </a:solidFill>
                <a:latin typeface="Arial" panose="020B0604020202020204" pitchFamily="34" charset="0"/>
                <a:ea typeface="Calibri" panose="020F0502020204030204" pitchFamily="34" charset="0"/>
                <a:cs typeface="Times New Roman" panose="02020603050405020304" pitchFamily="18" charset="0"/>
              </a:rPr>
              <a:t>as they are, and they will know Him with the same level of complete intimacy.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71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211E7A8-074B-63AF-C204-8D85C7F702E6}"/>
              </a:ext>
            </a:extLst>
          </p:cNvPr>
          <p:cNvSpPr txBox="1"/>
          <p:nvPr/>
        </p:nvSpPr>
        <p:spPr>
          <a:xfrm>
            <a:off x="312821" y="264695"/>
            <a:ext cx="11538284" cy="6094682"/>
          </a:xfrm>
          <a:prstGeom prst="rect">
            <a:avLst/>
          </a:prstGeom>
          <a:noFill/>
        </p:spPr>
        <p:txBody>
          <a:bodyPr wrap="square">
            <a:spAutoFit/>
          </a:bodyPr>
          <a:lstStyle/>
          <a:p>
            <a:pPr marL="0" marR="0">
              <a:lnSpc>
                <a:spcPct val="115000"/>
              </a:lnSpc>
              <a:spcAft>
                <a:spcPts val="800"/>
              </a:spcAft>
              <a:buNone/>
            </a:pPr>
            <a:r>
              <a:rPr lang="en-US" sz="1900" b="1" kern="0" dirty="0">
                <a:effectLst/>
                <a:latin typeface="Arial" panose="020B0604020202020204" pitchFamily="34" charset="0"/>
                <a:ea typeface="Times New Roman" panose="02020603050405020304" pitchFamily="18" charset="0"/>
                <a:cs typeface="Times New Roman" panose="02020603050405020304" pitchFamily="18" charset="0"/>
              </a:rPr>
              <a:t>Evolution in Living Forms: Determinism, Chance, Purposeful Design</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fact of evolutionary change taking place across the full range of plant and animal life is imposed on us by the fossil record from the most primitive single-cell organisms of 3.5 eons ago to the amazing variety of </a:t>
            </a:r>
            <a:r>
              <a:rPr lang="en-US" sz="19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present-day life on Earth</a:t>
            </a: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There is no evidence either in science or in Theology to lead us to think otherwise. We could even argue that a direct creation of each species with the subsequent elimination of ancient forms, to be replaced in toto by new unrelated ones, would be almost tantamount to a deceptive stratagem on the part of an intelligent and truthful Creator.</a:t>
            </a:r>
            <a:r>
              <a:rPr lang="en-US" sz="19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Once evolution is admitted, it becomes necessary to give a sufficient reason and a believable mechanism </a:t>
            </a:r>
            <a:r>
              <a:rPr lang="en-US" sz="19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explain how it actually took place. </a:t>
            </a: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While the way life evolves is mostly a problem for Biology to solve, with basic knowledge of genetic variability and transmission providing the general framework, the detailed process for change that leads to improved fitness for the environment and survival or extinction is still debatable and far from satisfactory.</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900" b="1" u="sng" kern="0" dirty="0">
                <a:effectLst/>
                <a:latin typeface="Arial" panose="020B0604020202020204" pitchFamily="34" charset="0"/>
                <a:ea typeface="Times New Roman" panose="02020603050405020304" pitchFamily="18" charset="0"/>
                <a:cs typeface="Times New Roman" panose="02020603050405020304" pitchFamily="18" charset="0"/>
              </a:rPr>
              <a:t>The Creation Account of Genesis in the language of Modern Science</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Continuation and conclusion of the Astronomy and Creation essay.</a:t>
            </a:r>
            <a:r>
              <a:rPr lang="en-US" sz="19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would be a mistake </a:t>
            </a:r>
            <a:r>
              <a:rPr lang="en-US" sz="19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read Genesis </a:t>
            </a: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if it were a book of </a:t>
            </a:r>
            <a:r>
              <a:rPr lang="en-US" sz="19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Cosmology or Biology</a:t>
            </a:r>
            <a:r>
              <a:rPr lang="en-US" sz="19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thus being forced by a blind faith to deny scientific facts regarding cosmic evolution or the evolution of life on Earth. But, in a simple language, very important truths are presented, not to be forced artificially into a scientific straightjacket nor -as an alternative- dismissed by a myopic scientificism.</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618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6B66BCC-ACF5-6DF6-D44D-7D1CE17FF613}"/>
              </a:ext>
            </a:extLst>
          </p:cNvPr>
          <p:cNvSpPr txBox="1"/>
          <p:nvPr/>
        </p:nvSpPr>
        <p:spPr>
          <a:xfrm>
            <a:off x="216567" y="336885"/>
            <a:ext cx="11526253" cy="5686493"/>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Immaculate - Full of Grace ( Without Mary’s YES (Fiat) there will be no Christianity.)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The dogma about</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 Original Sin </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presents Man in a state of denial and isolation. It is not the same as a personal sin, the result of a conscious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act of a rebel free will</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that seeks the proud independence of denying the essence of a created being to become an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absolute arbiter of good and evil</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Personal sin has its own negative reality and it isn't simply an absence of some good, even if this is also its inevitable consequence. </a:t>
            </a: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Jesus Christ, Source of Life</a:t>
            </a:r>
          </a:p>
          <a:p>
            <a:pPr marL="0" marR="0">
              <a:lnSpc>
                <a:spcPct val="115000"/>
              </a:lnSpc>
              <a:spcAft>
                <a:spcPts val="8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coming of Christ into the world clarifies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meaning</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human life,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now understood within the design of the living God who created us as his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Image and Likeness</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Even if death came into the world through sin and it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seems to destroy the divine plan</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theme of life continues to be underlined throughout the Old Testament, reaching the clear statement of destiny to an eternal life (that includes the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human body</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heroic confession of faith of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Maccabee</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brothers and their mother. God is alive, constantly contrasted with the inert idols; his actions in regard to Israel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life-giving</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especially when He forgives and "raises" a people that abandoned the living God to follow dead and </a:t>
            </a:r>
            <a:r>
              <a:rPr lang="en-US"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fictitious gods</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476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A67EDD2-106C-F741-18F2-D9B489404CED}"/>
              </a:ext>
            </a:extLst>
          </p:cNvPr>
          <p:cNvSpPr txBox="1"/>
          <p:nvPr/>
        </p:nvSpPr>
        <p:spPr>
          <a:xfrm>
            <a:off x="157335" y="0"/>
            <a:ext cx="11405937" cy="6519734"/>
          </a:xfrm>
          <a:prstGeom prst="rect">
            <a:avLst/>
          </a:prstGeom>
          <a:noFill/>
        </p:spPr>
        <p:txBody>
          <a:bodyPr wrap="square">
            <a:spAutoFit/>
          </a:bodyPr>
          <a:lstStyle/>
          <a:p>
            <a:pPr marL="0" marR="0">
              <a:lnSpc>
                <a:spcPct val="115000"/>
              </a:lnSpc>
              <a:spcAft>
                <a:spcPts val="800"/>
              </a:spcAft>
              <a:buNone/>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Agnosticism, Atheism, Theism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Let us begin with the fundamental question: Why is there something instead of nothing? The best scientists have acknowledged that this is the most important query, after studying the data about the structure and evolution of the Universe.</a:t>
            </a:r>
            <a:r>
              <a:rPr lang="en-US" sz="2000" kern="0" dirty="0">
                <a:latin typeface="Arial" panose="020B0604020202020204" pitchFamily="34" charset="0"/>
                <a:ea typeface="Times New Roman" panose="02020603050405020304" pitchFamily="18" charset="0"/>
                <a:cs typeface="Times New Roman" panose="02020603050405020304" pitchFamily="18" charset="0"/>
              </a:rPr>
              <a:t> Look at the  life of </a:t>
            </a:r>
            <a:r>
              <a:rPr lang="en-US" sz="2000" b="1" kern="0" dirty="0">
                <a:latin typeface="Arial" panose="020B0604020202020204" pitchFamily="34" charset="0"/>
                <a:ea typeface="Times New Roman" panose="02020603050405020304" pitchFamily="18" charset="0"/>
                <a:cs typeface="Times New Roman" panose="02020603050405020304" pitchFamily="18" charset="0"/>
              </a:rPr>
              <a:t>Adolf Hitler ( he hated religion) or Joseph Stalin</a:t>
            </a:r>
            <a:r>
              <a:rPr lang="en-US" sz="2000" kern="0" dirty="0">
                <a:latin typeface="Arial" panose="020B0604020202020204" pitchFamily="34" charset="0"/>
                <a:ea typeface="Times New Roman" panose="02020603050405020304" pitchFamily="18" charset="0"/>
                <a:cs typeface="Times New Roman" panose="02020603050405020304" pitchFamily="18" charset="0"/>
              </a:rPr>
              <a:t>? He killed 15 million his folks even own children. He was 5 years in Orthodox seminary but  as he was leaving it, he said,” God does not exist,”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Renowned astrophysicist</a:t>
            </a:r>
            <a:r>
              <a:rPr lang="en-US" sz="2000"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 and long-time collaborator of the Vatican Observatory, Jesuit Father </a:t>
            </a:r>
            <a:r>
              <a:rPr lang="en-US" sz="2000" b="1"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Manuel Carreira</a:t>
            </a:r>
            <a:r>
              <a:rPr lang="en-US" sz="2000"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 told a group of Peruvian young people that “faith is not a feeling and must be backed up with reasons, </a:t>
            </a:r>
            <a:r>
              <a:rPr lang="en-US" sz="2000" b="1"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for it is a rational act</a:t>
            </a:r>
            <a:r>
              <a:rPr lang="en-US" sz="2000"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 Immanuel Kant -Philosopher, said the same, you prove God’s existence only </a:t>
            </a:r>
            <a:r>
              <a:rPr lang="en-US" sz="2000" b="1"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with reason</a:t>
            </a:r>
            <a:r>
              <a:rPr lang="en-US" sz="2000" kern="100" dirty="0">
                <a:solidFill>
                  <a:srgbClr val="252525"/>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800"/>
              </a:spcAft>
              <a:buNone/>
            </a:pP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kern="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Aft>
                <a:spcPts val="800"/>
              </a:spcAft>
              <a:buNone/>
            </a:pPr>
            <a:r>
              <a:rPr lang="en-US" sz="2000" kern="0" dirty="0" smtClean="0">
                <a:solidFill>
                  <a:srgbClr val="474747"/>
                </a:solidFill>
                <a:effectLst/>
                <a:latin typeface="Arial" panose="020B0604020202020204" pitchFamily="34" charset="0"/>
                <a:ea typeface="Times New Roman" panose="02020603050405020304" pitchFamily="18" charset="0"/>
                <a:cs typeface="Arial" panose="020B0604020202020204" pitchFamily="34" charset="0"/>
              </a:rPr>
              <a:t>Many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famous historical and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modern scientists</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have expressed belief in God or a higher power, including Isaac Newton, Galileo Galilei, Michael Faraday, Gregor Mendel, Max Planck, Georges Lemaitre, and even Albert Einstein (though his belief was more pantheistic, aligned with Spinoza's God of nature). Figures like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Newton saw God in the universe's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intricate design, while Lemaitre, the father of the Big Bang theory, was a Catholic priest, and others like Francis Collins, head of the Human Genome Project, found faith through personal </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experiences. </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750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34D0C56-9A9B-DCDA-DDEA-31FEF27115C8}"/>
              </a:ext>
            </a:extLst>
          </p:cNvPr>
          <p:cNvSpPr txBox="1"/>
          <p:nvPr/>
        </p:nvSpPr>
        <p:spPr>
          <a:xfrm>
            <a:off x="84220" y="216568"/>
            <a:ext cx="11983453" cy="6565900"/>
          </a:xfrm>
          <a:prstGeom prst="rect">
            <a:avLst/>
          </a:prstGeom>
          <a:noFill/>
        </p:spPr>
        <p:txBody>
          <a:bodyPr wrap="square">
            <a:spAutoFit/>
          </a:bodyPr>
          <a:lstStyle/>
          <a:p>
            <a:pPr marL="0" marR="0">
              <a:lnSpc>
                <a:spcPct val="115000"/>
              </a:lnSpc>
              <a:spcAft>
                <a:spcPts val="800"/>
              </a:spcAft>
              <a:buNone/>
            </a:pP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God cannot cease to exist</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The most interesting truth is that we shape our ultimate future today. What will happen to our bodies after death and what will our resurrected body be like? What is the post-mortem procedure for man.  After death, there will be two judgments; the first detailed one right after his death. The second, the final one, with the end of the world, when Christ comes for the second time.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15000"/>
              </a:lnSpc>
              <a:spcAft>
                <a:spcPts val="800"/>
              </a:spcAft>
            </a:pP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Hebr.</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9:27-28 „Just as it is appointed that human beings die once, and after this the judgment, so also Christ, offered once to take away the sins of many, will appear a second time, not to take away sin but to bring salvation to those who eagerly await Him.”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Filp.</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1:21-24,”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For to me life is Christ, and death is gain</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If I go on living in the flesh, that means fruitful labor for me. And I do not know which I shall choose. I am caught between the two. I long to depart this life and be with Christ for that is far better.”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2 Cor</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5:6-8.” So, we are always courageous, although we know that while we are at home in the body we are away from the Lord, for we walk by faith, not by sight. Yet we are courageous, and we would rather leave the body and go home to the Lord.” 2. </a:t>
            </a:r>
            <a:r>
              <a:rPr lang="en-US" sz="2000" b="1" i="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Last Judgment</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of the nations in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Matt.</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25,31-46 “When the Son of Man comes in His glory, and all the angels with Him, He will sit upon His glorious throne, and all the nations will be assembled before Him. And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He will separate them</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one from another, as a shepherd separates the sheep on his right and the goats on the left. Then the King will say to those on his right…Inherit the kingdom prepared for you from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the foundation of the world</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Then he will say to those on His left. Depart from me you accursed will go to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eternal punishment</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but the righteous to eternal LIFE.”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797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53F2CFC-289F-FF15-B978-3268E674E344}"/>
              </a:ext>
            </a:extLst>
          </p:cNvPr>
          <p:cNvSpPr txBox="1"/>
          <p:nvPr/>
        </p:nvSpPr>
        <p:spPr>
          <a:xfrm>
            <a:off x="315134" y="192969"/>
            <a:ext cx="10659979" cy="5781776"/>
          </a:xfrm>
          <a:prstGeom prst="rect">
            <a:avLst/>
          </a:prstGeom>
          <a:noFill/>
        </p:spPr>
        <p:txBody>
          <a:bodyPr wrap="square">
            <a:spAutoFit/>
          </a:bodyPr>
          <a:lstStyle/>
          <a:p>
            <a:pPr marL="342900" marR="0" lvl="0" indent="-342900">
              <a:lnSpc>
                <a:spcPct val="115000"/>
              </a:lnSpc>
              <a:spcAft>
                <a:spcPts val="800"/>
              </a:spcAft>
              <a:buFont typeface="+mj-lt"/>
              <a:buAutoNum type="arabicPeriod"/>
            </a:pP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Wrong teaching of the liberal people gives a trap saying that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We will all be saved”.?????</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mj-lt"/>
              <a:buAutoNum type="arabicPeriod"/>
            </a:pP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About the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purgatory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we have in the Bible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12 quotations</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About Hell we have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14 quotations. Saint Anne Catherine Emmerich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said,” I saw the poor souls in purgatory. I saw their desolation, their inability to help themselves, and the little assistance they get from the living. Ah, their misery is inexpressible.”</a:t>
            </a:r>
          </a:p>
          <a:p>
            <a:pPr marL="342900" marR="0" lvl="0" indent="-342900">
              <a:lnSpc>
                <a:spcPct val="115000"/>
              </a:lnSpc>
              <a:spcAft>
                <a:spcPts val="800"/>
              </a:spcAft>
              <a:buFont typeface="+mj-lt"/>
              <a:buAutoNum type="arabicPeriod"/>
            </a:pPr>
            <a:r>
              <a:rPr lang="en-US" sz="2000" kern="0" dirty="0">
                <a:solidFill>
                  <a:srgbClr val="474747"/>
                </a:solidFill>
                <a:latin typeface="Arial" panose="020B0604020202020204" pitchFamily="34" charset="0"/>
                <a:ea typeface="Times New Roman" panose="02020603050405020304" pitchFamily="18" charset="0"/>
                <a:cs typeface="Arial" panose="020B0604020202020204" pitchFamily="34" charset="0"/>
              </a:rPr>
              <a:t>The purgatory saw also </a:t>
            </a:r>
            <a:r>
              <a:rPr lang="en-US" sz="2000" b="1" kern="0" dirty="0">
                <a:solidFill>
                  <a:srgbClr val="474747"/>
                </a:solidFill>
                <a:latin typeface="Arial" panose="020B0604020202020204" pitchFamily="34" charset="0"/>
                <a:ea typeface="Times New Roman" panose="02020603050405020304" pitchFamily="18" charset="0"/>
                <a:cs typeface="Arial" panose="020B0604020202020204" pitchFamily="34" charset="0"/>
              </a:rPr>
              <a:t>Sister Faustina Kowalska and children from Fatima.</a:t>
            </a:r>
            <a:endPar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Aft>
                <a:spcPts val="800"/>
              </a:spcAft>
              <a:buFont typeface="+mj-lt"/>
              <a:buAutoNum type="arabicPeriod"/>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mj-lt"/>
              <a:buAutoNum type="arabicPeriod"/>
            </a:pPr>
            <a:r>
              <a:rPr lang="en-US" sz="2000"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At the end of time, the </a:t>
            </a:r>
            <a:r>
              <a:rPr lang="en-US" sz="2000" b="1"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Son will one day return </a:t>
            </a:r>
            <a:r>
              <a:rPr lang="en-US" sz="2000"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in glory to judge the world and separate those who have done good from those who have done evil. Those who have done works of charity empowered by grace will merit the resurrection of life. Those who have neglected these good works and committed evil will merit the resurrection of judgment. (John 3:16-17) Gospel from Last Wednesday.  </a:t>
            </a:r>
            <a:r>
              <a:rPr lang="en-US" sz="2000" b="1"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The Spirit will “convince the world of sin and of righteousness and of judgment” (John 16:8).</a:t>
            </a:r>
            <a:r>
              <a:rPr lang="en-US" sz="2000" kern="1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THE</a:t>
            </a:r>
            <a:r>
              <a:rPr lang="en-US" sz="2000" b="1"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 Spirit </a:t>
            </a:r>
            <a:r>
              <a:rPr lang="en-US" sz="2000" kern="100" dirty="0">
                <a:solidFill>
                  <a:srgbClr val="212529"/>
                </a:solidFill>
                <a:effectLst/>
                <a:latin typeface="Arial" panose="020B0604020202020204" pitchFamily="34" charset="0"/>
                <a:ea typeface="Calibri" panose="020F0502020204030204" pitchFamily="34" charset="0"/>
                <a:cs typeface="Arial" panose="020B0604020202020204" pitchFamily="34" charset="0"/>
              </a:rPr>
              <a:t>will guide Jesus’ disciples into all the truth. (John 16:13)</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977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A91C658-8F34-5B96-7576-1C94AC265E96}"/>
              </a:ext>
            </a:extLst>
          </p:cNvPr>
          <p:cNvSpPr txBox="1"/>
          <p:nvPr/>
        </p:nvSpPr>
        <p:spPr>
          <a:xfrm>
            <a:off x="192505" y="192505"/>
            <a:ext cx="11839074" cy="6429068"/>
          </a:xfrm>
          <a:prstGeom prst="rect">
            <a:avLst/>
          </a:prstGeom>
          <a:noFill/>
        </p:spPr>
        <p:txBody>
          <a:bodyPr wrap="square">
            <a:spAutoFit/>
          </a:bodyPr>
          <a:lstStyle/>
          <a:p>
            <a:pPr marR="0" lvl="0">
              <a:lnSpc>
                <a:spcPct val="115000"/>
              </a:lnSpc>
              <a:spcAft>
                <a:spcPts val="800"/>
              </a:spcAft>
            </a:pP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Heaven</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according to many saints they say that the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intensity of experiencing happiness</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will be very various. Souls look at God according to different merits, some of a more perfect vision than those of a less perfect one.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15000"/>
              </a:lnSpc>
              <a:spcAft>
                <a:spcPts val="800"/>
              </a:spcAft>
            </a:pP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Saint Paul in</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his letter to Corinthians 15 teaches of the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resurrection of the body</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a:t>
            </a:r>
            <a:r>
              <a:rPr lang="en-US" sz="1800" b="1" i="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1 Cor 15:36</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“You fool! What you sow is not brought to life unless it dies, 42: “It is sown corruptible; it is raised incorruptible. It is sown dishonorable; it is raised glorious. It is sown weak; it is raised powerful. It is sown a natural body; it is raised a spiritual body.” 1 Cor 15:55 “death is swallowed up in victory. Where, O death, is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your victory</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Where,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death</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is your sting?” The sting of death is sin. Christ defeats sin the cause of death.</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15000"/>
              </a:lnSpc>
              <a:spcAft>
                <a:spcPts val="800"/>
              </a:spcAft>
            </a:pP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John Paul II preached and lived this cry throughout his life: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Do not be afraid", </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each of us can do it. What does it depend on in order not to be afraid of adversity in life and even death. There is only one answer, it depends on a decisive, clear and mature decision, knowing that at the end of the road of our lives the beloved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Heavenly Father</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awaits us.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Socrates and Plato</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the fathers of the philosophy of wisdom, said, “A man who does not know the answer to the question of what awaits him at the end of the path of life, what is his personal purpose of life and action, does not know how to live and how to arrange for himself,”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the only life here on earth on which your entire eternity depends. </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The vision of Heaven is something of a model for how to establish your rules of life on earth. One thing is certain, that I can irretrievably waste myself and deserve to be rejected for eternal happiness. Today, the whole culture tells man every day, Poet Horace’s, saying "</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Carpe diem</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means "seize the day</a:t>
            </a:r>
            <a:r>
              <a:rPr lang="en-US" sz="18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there is no hell and no judgment</a:t>
            </a:r>
            <a:r>
              <a:rPr lang="en-US" sz="18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Media today tell people „Take action immediately and pursue passion without excessive worry.</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991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A0F3E6C-4C51-2F5D-B715-C00071C7784E}"/>
              </a:ext>
            </a:extLst>
          </p:cNvPr>
          <p:cNvSpPr txBox="1"/>
          <p:nvPr/>
        </p:nvSpPr>
        <p:spPr>
          <a:xfrm>
            <a:off x="721894" y="385010"/>
            <a:ext cx="11153273" cy="6437660"/>
          </a:xfrm>
          <a:prstGeom prst="rect">
            <a:avLst/>
          </a:prstGeom>
          <a:noFill/>
        </p:spPr>
        <p:txBody>
          <a:bodyPr wrap="square">
            <a:spAutoFit/>
          </a:bodyPr>
          <a:lstStyle/>
          <a:p>
            <a:pPr marL="342900" marR="0" lvl="0" indent="-342900">
              <a:lnSpc>
                <a:spcPct val="115000"/>
              </a:lnSpc>
              <a:spcAft>
                <a:spcPts val="800"/>
              </a:spcAft>
              <a:buFont typeface="+mj-lt"/>
              <a:buAutoNum type="arabicPeriod"/>
            </a:pP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God loves us, but precisely because He loves us very much,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He takes us seriously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and does not underestimate our sins. Sirach in chapter 1 says,” Fulness of wisdom is fear of the Lord. The root of wisdom is fear of the Lord. All wisdom comes from the Lord.”</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mj-lt"/>
              <a:buAutoNum type="arabicPeriod"/>
            </a:pP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Recent testimony of the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Polish Priest Wictor Szponar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doctor of theology currently teaches students in Gdansk, wrote the book “</a:t>
            </a:r>
            <a:r>
              <a:rPr lang="en-US" sz="2000" b="1" i="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life after the death</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Interviewed</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about 200 people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who were close to the border of death.  All saw the light at the end of the tunnel. He described about one exceptional example of the young man MIRION who was a gay and his friends made fun of him. He couldn’t handle it mentally. So, he decided to hang himself and went to the basement  and accidently his mother was looking for food and she untied him nearly dead. Miron coming back from the border of death told his mother.”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Mom, I saw it up there my brother. </a:t>
            </a:r>
            <a:r>
              <a:rPr lang="en-US" sz="2000"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“No, no son, you don’t have any brother she said.” Yes, mother I spoke to him, his name is Mattew. In that moment she burst into tears. Then crying she confirmed it telling him, yes, it is true, before being married to your father I was raped and I had an abortion. I was in big depression and silently I gave him the name Mattew I never talked about this. I did not tell anyone about it-not even your father. After such a profound experience MIRON decided to change his life entirely and he did not return to his old way of life and lived in purity.  He </a:t>
            </a:r>
            <a:r>
              <a:rPr lang="en-US" sz="2000" b="1" kern="0" dirty="0">
                <a:solidFill>
                  <a:srgbClr val="474747"/>
                </a:solidFill>
                <a:effectLst/>
                <a:latin typeface="Arial" panose="020B0604020202020204" pitchFamily="34" charset="0"/>
                <a:ea typeface="Times New Roman" panose="02020603050405020304" pitchFamily="18" charset="0"/>
                <a:cs typeface="Arial" panose="020B0604020202020204" pitchFamily="34" charset="0"/>
              </a:rPr>
              <a:t>experiences a full metanoia.</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a:p>
            <a:pPr marL="0" marR="0">
              <a:spcAft>
                <a:spcPts val="800"/>
              </a:spcAft>
              <a:buNone/>
            </a:pPr>
            <a:r>
              <a:rPr lang="en-US" sz="800" kern="100" dirty="0">
                <a:effectLst/>
                <a:latin typeface="Arial" panose="020B0604020202020204" pitchFamily="34" charset="0"/>
                <a:ea typeface="Calibri" panose="020F0502020204030204" pitchFamily="34" charset="0"/>
                <a:cs typeface="Arial" panose="020B0604020202020204" pitchFamily="34" charset="0"/>
              </a:rPr>
              <a:t> </a:t>
            </a:r>
            <a:endParaRPr lang="en-US" sz="1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0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C3D1D14-DF63-F497-3E0B-7DA91414BBAA}"/>
              </a:ext>
            </a:extLst>
          </p:cNvPr>
          <p:cNvSpPr txBox="1"/>
          <p:nvPr/>
        </p:nvSpPr>
        <p:spPr>
          <a:xfrm>
            <a:off x="312822" y="366623"/>
            <a:ext cx="7158789" cy="6555641"/>
          </a:xfrm>
          <a:prstGeom prst="rect">
            <a:avLst/>
          </a:prstGeom>
          <a:noFill/>
        </p:spPr>
        <p:txBody>
          <a:bodyPr wrap="square">
            <a:spAutoFit/>
          </a:bodyPr>
          <a:lstStyle/>
          <a:p>
            <a:r>
              <a:rPr lang="en-US" sz="2000" b="1" kern="0" dirty="0">
                <a:latin typeface="Arial" panose="020B0604020202020204" pitchFamily="34" charset="0"/>
                <a:ea typeface="Times New Roman" panose="02020603050405020304" pitchFamily="18" charset="0"/>
                <a:cs typeface="Times New Roman" panose="02020603050405020304" pitchFamily="18" charset="0"/>
              </a:rPr>
              <a:t>R</a:t>
            </a:r>
            <a:r>
              <a:rPr lang="en-US" sz="2000" b="1" kern="100" dirty="0">
                <a:latin typeface="Arial" panose="020B0604020202020204" pitchFamily="34" charset="0"/>
                <a:ea typeface="Calibri" panose="020F0502020204030204" pitchFamily="34" charset="0"/>
                <a:cs typeface="Times New Roman" panose="02020603050405020304" pitchFamily="18" charset="0"/>
              </a:rPr>
              <a:t>aymond</a:t>
            </a:r>
            <a:r>
              <a:rPr lang="en-US" sz="2000" kern="100" dirty="0">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rgbClr val="202122"/>
                </a:solidFill>
                <a:effectLst/>
                <a:latin typeface="Arial" panose="020B0604020202020204" pitchFamily="34" charset="0"/>
                <a:ea typeface="Calibri" panose="020F0502020204030204" pitchFamily="34" charset="0"/>
              </a:rPr>
              <a:t>Moody </a:t>
            </a:r>
            <a:r>
              <a:rPr lang="en-US" sz="2000" dirty="0">
                <a:solidFill>
                  <a:srgbClr val="202122"/>
                </a:solidFill>
                <a:effectLst/>
                <a:latin typeface="Arial" panose="020B0604020202020204" pitchFamily="34" charset="0"/>
                <a:ea typeface="Calibri" panose="020F0502020204030204" pitchFamily="34" charset="0"/>
              </a:rPr>
              <a:t>began documenting similar accounts by other people who had experienced clinical death and discovered that many of these experiences shared common features, such as the feeling of being out of one's body, the sensation of </a:t>
            </a:r>
            <a:r>
              <a:rPr lang="en-US" sz="2000" b="1" dirty="0">
                <a:solidFill>
                  <a:srgbClr val="202122"/>
                </a:solidFill>
                <a:effectLst/>
                <a:latin typeface="Arial" panose="020B0604020202020204" pitchFamily="34" charset="0"/>
                <a:ea typeface="Calibri" panose="020F0502020204030204" pitchFamily="34" charset="0"/>
              </a:rPr>
              <a:t>traveling through a tunnel, </a:t>
            </a:r>
            <a:r>
              <a:rPr lang="en-US" sz="2000" dirty="0">
                <a:solidFill>
                  <a:srgbClr val="202122"/>
                </a:solidFill>
                <a:effectLst/>
                <a:latin typeface="Arial" panose="020B0604020202020204" pitchFamily="34" charset="0"/>
                <a:ea typeface="Calibri" panose="020F0502020204030204" pitchFamily="34" charset="0"/>
              </a:rPr>
              <a:t>encountering dead relatives, and </a:t>
            </a:r>
            <a:r>
              <a:rPr lang="en-US" sz="2000" b="1" dirty="0">
                <a:solidFill>
                  <a:srgbClr val="202122"/>
                </a:solidFill>
                <a:effectLst/>
                <a:latin typeface="Arial" panose="020B0604020202020204" pitchFamily="34" charset="0"/>
                <a:ea typeface="Calibri" panose="020F0502020204030204" pitchFamily="34" charset="0"/>
              </a:rPr>
              <a:t>encountering a bright light. </a:t>
            </a:r>
            <a:r>
              <a:rPr lang="en-US" sz="2000" dirty="0">
                <a:solidFill>
                  <a:srgbClr val="202122"/>
                </a:solidFill>
                <a:effectLst/>
                <a:latin typeface="Arial" panose="020B0604020202020204" pitchFamily="34" charset="0"/>
                <a:ea typeface="Calibri" panose="020F0502020204030204" pitchFamily="34" charset="0"/>
              </a:rPr>
              <a:t>I don't mind saying that after talking with over a </a:t>
            </a:r>
            <a:r>
              <a:rPr lang="en-US" sz="2000" b="1" dirty="0">
                <a:solidFill>
                  <a:srgbClr val="202122"/>
                </a:solidFill>
                <a:effectLst/>
                <a:latin typeface="Arial" panose="020B0604020202020204" pitchFamily="34" charset="0"/>
                <a:ea typeface="Calibri" panose="020F0502020204030204" pitchFamily="34" charset="0"/>
              </a:rPr>
              <a:t>thousand people </a:t>
            </a:r>
            <a:r>
              <a:rPr lang="en-US" sz="2000" dirty="0">
                <a:solidFill>
                  <a:srgbClr val="202122"/>
                </a:solidFill>
                <a:effectLst/>
                <a:latin typeface="Arial" panose="020B0604020202020204" pitchFamily="34" charset="0"/>
                <a:ea typeface="Calibri" panose="020F0502020204030204" pitchFamily="34" charset="0"/>
              </a:rPr>
              <a:t>who have had these experiences, and having experienced many times some of the really</a:t>
            </a:r>
            <a:r>
              <a:rPr lang="en-US" sz="2000" b="1" i="1" dirty="0">
                <a:solidFill>
                  <a:srgbClr val="202122"/>
                </a:solidFill>
                <a:effectLst/>
                <a:latin typeface="Arial" panose="020B0604020202020204" pitchFamily="34" charset="0"/>
                <a:ea typeface="Calibri" panose="020F0502020204030204" pitchFamily="34" charset="0"/>
              </a:rPr>
              <a:t> baffling</a:t>
            </a:r>
            <a:r>
              <a:rPr lang="en-US" sz="2000" dirty="0">
                <a:solidFill>
                  <a:srgbClr val="202122"/>
                </a:solidFill>
                <a:effectLst/>
                <a:latin typeface="Arial" panose="020B0604020202020204" pitchFamily="34" charset="0"/>
                <a:ea typeface="Calibri" panose="020F0502020204030204" pitchFamily="34" charset="0"/>
              </a:rPr>
              <a:t>, </a:t>
            </a:r>
            <a:r>
              <a:rPr lang="en-US" sz="2000" b="1" i="1" dirty="0">
                <a:solidFill>
                  <a:srgbClr val="202122"/>
                </a:solidFill>
                <a:effectLst/>
                <a:latin typeface="Arial" panose="020B0604020202020204" pitchFamily="34" charset="0"/>
                <a:ea typeface="Calibri" panose="020F0502020204030204" pitchFamily="34" charset="0"/>
              </a:rPr>
              <a:t>astonishing</a:t>
            </a:r>
            <a:r>
              <a:rPr lang="en-US" sz="2000" dirty="0">
                <a:solidFill>
                  <a:srgbClr val="202122"/>
                </a:solidFill>
                <a:effectLst/>
                <a:latin typeface="Arial" panose="020B0604020202020204" pitchFamily="34" charset="0"/>
                <a:ea typeface="Calibri" panose="020F0502020204030204" pitchFamily="34" charset="0"/>
              </a:rPr>
              <a:t> and unusual features of these experiences, it has given me great confidence that </a:t>
            </a:r>
            <a:r>
              <a:rPr lang="en-US" sz="2000" b="1" dirty="0">
                <a:solidFill>
                  <a:srgbClr val="202122"/>
                </a:solidFill>
                <a:effectLst/>
                <a:latin typeface="Arial" panose="020B0604020202020204" pitchFamily="34" charset="0"/>
                <a:ea typeface="Calibri" panose="020F0502020204030204" pitchFamily="34" charset="0"/>
              </a:rPr>
              <a:t>there is a life after death.</a:t>
            </a:r>
          </a:p>
          <a:p>
            <a:endParaRPr lang="en-US" sz="2000" dirty="0">
              <a:solidFill>
                <a:srgbClr val="202122"/>
              </a:solidFill>
              <a:latin typeface="Arial" panose="020B0604020202020204" pitchFamily="34" charset="0"/>
              <a:ea typeface="Calibri" panose="020F0502020204030204" pitchFamily="34" charset="0"/>
            </a:endParaRPr>
          </a:p>
          <a:p>
            <a:r>
              <a:rPr lang="en-US" sz="2000" dirty="0">
                <a:solidFill>
                  <a:srgbClr val="202122"/>
                </a:solidFill>
                <a:effectLst/>
                <a:latin typeface="Arial" panose="020B0604020202020204" pitchFamily="34" charset="0"/>
                <a:ea typeface="Calibri" panose="020F0502020204030204" pitchFamily="34" charset="0"/>
              </a:rPr>
              <a:t> As a matter of fact, I must confess to you in </a:t>
            </a:r>
            <a:r>
              <a:rPr lang="en-US" sz="2000" b="1" dirty="0">
                <a:solidFill>
                  <a:srgbClr val="202122"/>
                </a:solidFill>
                <a:effectLst/>
                <a:latin typeface="Arial" panose="020B0604020202020204" pitchFamily="34" charset="0"/>
                <a:ea typeface="Calibri" panose="020F0502020204030204" pitchFamily="34" charset="0"/>
              </a:rPr>
              <a:t>all honesty</a:t>
            </a:r>
            <a:r>
              <a:rPr lang="en-US" sz="2000" dirty="0">
                <a:solidFill>
                  <a:srgbClr val="202122"/>
                </a:solidFill>
                <a:effectLst/>
                <a:latin typeface="Arial" panose="020B0604020202020204" pitchFamily="34" charset="0"/>
                <a:ea typeface="Calibri" panose="020F0502020204030204" pitchFamily="34" charset="0"/>
              </a:rPr>
              <a:t>, I have absolutely no doubt, on the basis of what my patients have told me, that they did get a glimpse of the beyond. In 2023, Moody coauthored </a:t>
            </a:r>
            <a:r>
              <a:rPr lang="en-US" sz="2000" i="1" dirty="0">
                <a:solidFill>
                  <a:srgbClr val="202122"/>
                </a:solidFill>
                <a:effectLst/>
                <a:latin typeface="Arial" panose="020B0604020202020204" pitchFamily="34" charset="0"/>
                <a:ea typeface="Calibri" panose="020F0502020204030204" pitchFamily="34" charset="0"/>
              </a:rPr>
              <a:t>Pr</a:t>
            </a:r>
            <a:r>
              <a:rPr lang="en-US" sz="2000" b="1" i="1" dirty="0">
                <a:solidFill>
                  <a:srgbClr val="202122"/>
                </a:solidFill>
                <a:effectLst/>
                <a:latin typeface="Arial" panose="020B0604020202020204" pitchFamily="34" charset="0"/>
                <a:ea typeface="Calibri" panose="020F0502020204030204" pitchFamily="34" charset="0"/>
              </a:rPr>
              <a:t>oof of Life After Life: </a:t>
            </a:r>
            <a:r>
              <a:rPr lang="en-US" sz="2000" i="1" dirty="0">
                <a:solidFill>
                  <a:srgbClr val="202122"/>
                </a:solidFill>
                <a:effectLst/>
                <a:latin typeface="Arial" panose="020B0604020202020204" pitchFamily="34" charset="0"/>
                <a:ea typeface="Calibri" panose="020F0502020204030204" pitchFamily="34" charset="0"/>
              </a:rPr>
              <a:t>7 Reasons to Believe There Is an Afterlife</a:t>
            </a:r>
            <a:r>
              <a:rPr lang="en-US" sz="2000" dirty="0">
                <a:solidFill>
                  <a:srgbClr val="202122"/>
                </a:solidFill>
                <a:effectLst/>
                <a:latin typeface="Arial" panose="020B0604020202020204" pitchFamily="34" charset="0"/>
                <a:ea typeface="Calibri" panose="020F0502020204030204" pitchFamily="34" charset="0"/>
              </a:rPr>
              <a:t> </a:t>
            </a:r>
            <a:r>
              <a:rPr lang="en-US" sz="2000" dirty="0">
                <a:solidFill>
                  <a:srgbClr val="000000"/>
                </a:solidFill>
                <a:effectLst/>
                <a:latin typeface="Arial" panose="020B0604020202020204" pitchFamily="34" charset="0"/>
                <a:ea typeface="Calibri" panose="020F0502020204030204" pitchFamily="34" charset="0"/>
              </a:rPr>
              <a:t>with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Paul Perry</a:t>
            </a:r>
            <a:r>
              <a:rPr lang="en-US" sz="2000" dirty="0">
                <a:effectLst/>
                <a:latin typeface="Arial" panose="020B0604020202020204" pitchFamily="34" charset="0"/>
                <a:ea typeface="Calibri" panose="020F0502020204030204" pitchFamily="34" charset="0"/>
              </a:rPr>
              <a:t> </a:t>
            </a:r>
            <a:r>
              <a:rPr lang="en-US" sz="2000" dirty="0">
                <a:solidFill>
                  <a:srgbClr val="202122"/>
                </a:solidFill>
                <a:effectLst/>
                <a:latin typeface="Arial" panose="020B0604020202020204" pitchFamily="34" charset="0"/>
                <a:ea typeface="Calibri" panose="020F0502020204030204" pitchFamily="34" charset="0"/>
              </a:rPr>
              <a:t>with whom he has coauthored </a:t>
            </a:r>
            <a:r>
              <a:rPr lang="en-US" sz="2000" b="1" dirty="0">
                <a:solidFill>
                  <a:srgbClr val="202122"/>
                </a:solidFill>
                <a:effectLst/>
                <a:latin typeface="Arial" panose="020B0604020202020204" pitchFamily="34" charset="0"/>
                <a:ea typeface="Calibri" panose="020F0502020204030204" pitchFamily="34" charset="0"/>
              </a:rPr>
              <a:t>seven books. </a:t>
            </a:r>
            <a:r>
              <a:rPr lang="en-US" sz="2000" dirty="0">
                <a:solidFill>
                  <a:srgbClr val="202122"/>
                </a:solidFill>
                <a:effectLst/>
                <a:latin typeface="Arial" panose="020B0604020202020204" pitchFamily="34" charset="0"/>
                <a:ea typeface="Calibri" panose="020F0502020204030204" pitchFamily="34" charset="0"/>
              </a:rPr>
              <a:t>Drawing on nearly </a:t>
            </a:r>
            <a:r>
              <a:rPr lang="en-US" sz="2000" b="1" dirty="0">
                <a:solidFill>
                  <a:srgbClr val="202122"/>
                </a:solidFill>
                <a:effectLst/>
                <a:latin typeface="Arial" panose="020B0604020202020204" pitchFamily="34" charset="0"/>
                <a:ea typeface="Calibri" panose="020F0502020204030204" pitchFamily="34" charset="0"/>
              </a:rPr>
              <a:t>fifty years </a:t>
            </a:r>
            <a:r>
              <a:rPr lang="en-US" sz="2000" dirty="0">
                <a:solidFill>
                  <a:srgbClr val="202122"/>
                </a:solidFill>
                <a:effectLst/>
                <a:latin typeface="Arial" panose="020B0604020202020204" pitchFamily="34" charset="0"/>
                <a:ea typeface="Calibri" panose="020F0502020204030204" pitchFamily="34" charset="0"/>
              </a:rPr>
              <a:t>of research, the book presents case studies, expert interviews, and theoretical insights to argue that consciousness survives bodily death.</a:t>
            </a:r>
            <a:endParaRPr lang="en-US" sz="2000" dirty="0"/>
          </a:p>
        </p:txBody>
      </p:sp>
      <p:pic>
        <p:nvPicPr>
          <p:cNvPr id="1026" name="Picture 2" descr="Spirituality: Life After Life - The Santa Barbara Independent">
            <a:extLst>
              <a:ext uri="{FF2B5EF4-FFF2-40B4-BE49-F238E27FC236}">
                <a16:creationId xmlns:a16="http://schemas.microsoft.com/office/drawing/2014/main" xmlns="" id="{6A09965F-5277-6C6E-7379-56502646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347" y="3200400"/>
            <a:ext cx="447165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FC313B60-E63A-1EBC-E493-ADE5A4D80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347" y="0"/>
            <a:ext cx="450373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42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9FA27E-A580-BB70-32B8-C88A4F5155B1}"/>
              </a:ext>
            </a:extLst>
          </p:cNvPr>
          <p:cNvSpPr txBox="1"/>
          <p:nvPr/>
        </p:nvSpPr>
        <p:spPr>
          <a:xfrm>
            <a:off x="336884" y="264694"/>
            <a:ext cx="11562348" cy="6135847"/>
          </a:xfrm>
          <a:prstGeom prst="rect">
            <a:avLst/>
          </a:prstGeom>
          <a:noFill/>
        </p:spPr>
        <p:txBody>
          <a:bodyPr wrap="square">
            <a:spAutoFit/>
          </a:bodyPr>
          <a:lstStyle/>
          <a:p>
            <a:pPr marL="228600" marR="0">
              <a:lnSpc>
                <a:spcPct val="115000"/>
              </a:lnSpc>
              <a:spcAft>
                <a:spcPts val="800"/>
              </a:spcAft>
              <a:buNone/>
            </a:pPr>
            <a:r>
              <a:rPr lang="en-US" b="1" kern="0" dirty="0">
                <a:solidFill>
                  <a:srgbClr val="474747"/>
                </a:solidFill>
                <a:effectLst/>
                <a:latin typeface="Roboto" panose="02000000000000000000" pitchFamily="2" charset="0"/>
                <a:ea typeface="Times New Roman" panose="02020603050405020304" pitchFamily="18" charset="0"/>
                <a:cs typeface="Times New Roman" panose="02020603050405020304" pitchFamily="18" charset="0"/>
              </a:rPr>
              <a:t>Witnesses</a:t>
            </a:r>
            <a:r>
              <a:rPr lang="en-US" kern="0" dirty="0">
                <a:solidFill>
                  <a:srgbClr val="474747"/>
                </a:solidFill>
                <a:effectLst/>
                <a:latin typeface="Roboto" panose="02000000000000000000" pitchFamily="2" charset="0"/>
                <a:ea typeface="Times New Roman" panose="02020603050405020304" pitchFamily="18" charset="0"/>
                <a:cs typeface="Times New Roman" panose="02020603050405020304" pitchFamily="18" charset="0"/>
              </a:rPr>
              <a:t> of the movie the</a:t>
            </a:r>
            <a:r>
              <a:rPr lang="en-US" b="1" i="1" kern="0" dirty="0">
                <a:solidFill>
                  <a:srgbClr val="474747"/>
                </a:solidFill>
                <a:effectLst/>
                <a:latin typeface="Roboto" panose="02000000000000000000" pitchFamily="2" charset="0"/>
                <a:ea typeface="Times New Roman" panose="02020603050405020304" pitchFamily="18" charset="0"/>
                <a:cs typeface="Times New Roman" panose="02020603050405020304" pitchFamily="18" charset="0"/>
              </a:rPr>
              <a:t> Passion</a:t>
            </a:r>
            <a:r>
              <a:rPr lang="en-US" kern="0" dirty="0">
                <a:solidFill>
                  <a:srgbClr val="474747"/>
                </a:solidFill>
                <a:effectLst/>
                <a:latin typeface="Roboto" panose="02000000000000000000" pitchFamily="2" charset="0"/>
                <a:ea typeface="Times New Roman" panose="02020603050405020304" pitchFamily="18" charset="0"/>
                <a:cs typeface="Times New Roman" panose="02020603050405020304" pitchFamily="18" charset="0"/>
              </a:rPr>
              <a:t> of Mel Gibson said. “</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 It is all so true and obvious, and in my heart I feel that </a:t>
            </a:r>
            <a:r>
              <a:rPr lang="en-US" b="1"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I am only a pilgrim for a moment on this earthly field</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 and if I keep the teaching of Christ, I will enjoy joy in this world, where there is no more lies, hypocrisy and sorrow, only peace and love and the holy figure of Christ, but whether I deserve this reward of seeing the face of the Lord, everything depends on my life here on the earthly life,  Has none of my neighbors wept because of my works? So let us live the teaching of Christ, and then there is hope that we will see this true light of God's love!!!!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Jesus, I trust in You, For who but God. I remind the unbelievers that the Lord Jesus Christ is Risen and Alive, and Glory be to God for this AMEN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Lord Jesus, </a:t>
            </a:r>
            <a:r>
              <a:rPr lang="en-US" b="1"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stay with me for all eternity. </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How beautiful You are, Lord Jesus Christ, no words will speak, no love will be confessed, no love will be uttered, no one will confess Your love, Lord Jesus Christ.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kern="0" dirty="0">
                <a:solidFill>
                  <a:srgbClr val="0F0F0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If everyone believed so intensely in Christ, there would be no wars, no falsehood, no hypocrisy and no hatred.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We are blind and we do not want to believe in Him.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Rich people want to be the owners of the world and all of humanity, they make themselves gods, they have rejected truth, all morality, decency and have lost their humanity to satanic mammon, hypocrisy has replaced </a:t>
            </a:r>
            <a:r>
              <a:rPr lang="en-US" b="1"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truth and law.</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 They have turned </a:t>
            </a:r>
            <a:r>
              <a:rPr lang="en-US" b="1"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truth into a lie</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 and introduced evil, perversion, greed and beasts, calling it modern good. </a:t>
            </a:r>
            <a:r>
              <a:rPr lang="en-US" kern="100" dirty="0">
                <a:solidFill>
                  <a:srgbClr val="0F0F0F"/>
                </a:solidFill>
                <a:effectLst/>
                <a:latin typeface="Roboto" panose="02000000000000000000" pitchFamily="2" charset="0"/>
                <a:ea typeface="Calibri" panose="020F0502020204030204" pitchFamily="34" charset="0"/>
                <a:cs typeface="Times New Roman" panose="02020603050405020304" pitchFamily="18" charset="0"/>
              </a:rPr>
              <a:t>Can hypocrisy and evil </a:t>
            </a:r>
            <a:r>
              <a:rPr lang="en-US"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triumph over good?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i="1"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Non-believers say that the Gospel and the Passion Film are one utter lie</a:t>
            </a:r>
            <a:r>
              <a:rPr lang="en-US" sz="2000"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kern="100" dirty="0">
                <a:solidFill>
                  <a:srgbClr val="0F0F0F"/>
                </a:solidFill>
                <a:effectLst/>
                <a:latin typeface="Arial" panose="020B0604020202020204" pitchFamily="34" charset="0"/>
                <a:ea typeface="Calibri" panose="020F0502020204030204" pitchFamily="34" charset="0"/>
                <a:cs typeface="Times New Roman" panose="02020603050405020304" pitchFamily="18" charset="0"/>
              </a:rPr>
              <a:t>Who do you believe?</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065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0860F45-BDD3-8EC8-B769-D4BC4F0538EA}"/>
              </a:ext>
            </a:extLst>
          </p:cNvPr>
          <p:cNvSpPr txBox="1"/>
          <p:nvPr/>
        </p:nvSpPr>
        <p:spPr>
          <a:xfrm>
            <a:off x="673768" y="299682"/>
            <a:ext cx="8157411" cy="6323591"/>
          </a:xfrm>
          <a:prstGeom prst="rect">
            <a:avLst/>
          </a:prstGeom>
          <a:noFill/>
        </p:spPr>
        <p:txBody>
          <a:bodyPr wrap="square">
            <a:spAutoFit/>
          </a:bodyPr>
          <a:lstStyle/>
          <a:p>
            <a:pPr marL="0" marR="0">
              <a:lnSpc>
                <a:spcPct val="115000"/>
              </a:lnSpc>
              <a:spcAft>
                <a:spcPts val="800"/>
              </a:spcAft>
              <a:buNone/>
            </a:pPr>
            <a:r>
              <a:rPr lang="pl-PL" sz="16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Divine Mercy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according to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Faustina Kowalska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What did Jesus say to Faustina?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What is the greatness of God's love. By looking at Jesus suffering on the cross, we can understand a little more about how Jesus loves you. Jesus tells us about this great, indescribable love, about this love of God, to Sister Faustina (1059), number in Faustina's diary), there are these incredibly important words for us. These are the refreshments of our hearts. Hearts burdened with the awareness of the guilt and the burden of the sin we have committed.</a:t>
            </a:r>
          </a:p>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Jesus says, "I desire trust from my creatures. Sister, encourage souls to great trust in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My unfathomable mercy</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Let not the weak, sinful soul be afraid to draw near to Me. And even if she has more sins than sand on earth, all this will be drowned in the abyss of My mercy." Jesus does not want you to be perfect. He says, "I want you to be trusting. trust in Me with all your heart. Let not thy soul, thy sinful soul, be afraid to draw near to Me. It was for you that I suffered.”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10 Things You May Not Know About Saint Faustina and Divine ...">
            <a:extLst>
              <a:ext uri="{FF2B5EF4-FFF2-40B4-BE49-F238E27FC236}">
                <a16:creationId xmlns:a16="http://schemas.microsoft.com/office/drawing/2014/main" xmlns="" id="{C3872A45-69EA-D100-E81A-49718E21F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986" y="3116179"/>
            <a:ext cx="3310940" cy="37418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ustina Kowalska - Wikipedia">
            <a:extLst>
              <a:ext uri="{FF2B5EF4-FFF2-40B4-BE49-F238E27FC236}">
                <a16:creationId xmlns:a16="http://schemas.microsoft.com/office/drawing/2014/main" xmlns="" id="{167A7906-AA06-D059-ECBA-D2CA083E1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987" y="-31960"/>
            <a:ext cx="3310940" cy="314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273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A92ED21-9B26-7D3F-64B2-D57547530BB8}"/>
              </a:ext>
            </a:extLst>
          </p:cNvPr>
          <p:cNvSpPr txBox="1"/>
          <p:nvPr/>
        </p:nvSpPr>
        <p:spPr>
          <a:xfrm>
            <a:off x="541421" y="541421"/>
            <a:ext cx="10154654" cy="5481309"/>
          </a:xfrm>
          <a:prstGeom prst="rect">
            <a:avLst/>
          </a:prstGeom>
          <a:noFill/>
        </p:spPr>
        <p:txBody>
          <a:bodyPr wrap="square">
            <a:spAutoFit/>
          </a:bodyPr>
          <a:lstStyle/>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“Draw close to Me in all your weakness, in all the experience of your own sinfulness. Don't run away, don't hide. Do not run away from my forgiving Love. Don't distance yourself from me. Choose the opposite direction in your thinking, when all the fears in your soul are telling you there is no salvation in you and you think I am not worthy of such love. He did not condemn himself, look at My forgiving Love. All this appears in you as a consequence of sin. Turn to me, because my open hands on the cross want to embrace you. Son, daughter, I am here for you.”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I am God and for you I became man, therefore, as a man, I know well the mechanism of your escape from my Love. Draw near to me and fear no more. Approach gradually like a frightened creature and trust in Me. Remember all your sins will be drowned in the abyss of My Infinite Mercy. See: how much sand is there on earth? Can it be counted?”  When asked, Artificial Intelligence replied that it is impossible to count how much sand there is on earth. The Sahara Desert has millions of square areas and has about 10 billion cubic meters of sand in the form of various structures. That's more than 15 trillion tons of sand material.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936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01D45FC-0074-B9C3-552C-044DC38DBE94}"/>
              </a:ext>
            </a:extLst>
          </p:cNvPr>
          <p:cNvSpPr txBox="1"/>
          <p:nvPr/>
        </p:nvSpPr>
        <p:spPr>
          <a:xfrm>
            <a:off x="572888" y="862184"/>
            <a:ext cx="11189369" cy="4974695"/>
          </a:xfrm>
          <a:prstGeom prst="rect">
            <a:avLst/>
          </a:prstGeom>
          <a:noFill/>
        </p:spPr>
        <p:txBody>
          <a:bodyPr wrap="square">
            <a:spAutoFit/>
          </a:bodyPr>
          <a:lstStyle/>
          <a:p>
            <a:pPr marL="0" marR="0">
              <a:lnSpc>
                <a:spcPct val="115000"/>
              </a:lnSpc>
              <a:spcAft>
                <a:spcPts val="80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Now imagine: </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every grain of sand can be your one sin. Your enormity of sins, however great it may be, may therefore drown in the abyss of My Love, if you only repent and  forgive for every sin and My Love does not count it to you. For My Mercy is greater than all the grains of sand on the planet. Your sins will be drowned in My Love.” Don't walk around with grains of sand in your pocket, and don't burden yourself with that land of sin that grieves you.  Come to Me, for I am waiting for you in every confessional. It is I who stand behind every priest and I have given everyone the right to absolve you, because it is I who forgive you, not him. He is only My instrument to let you know that it is I who forgive you because of My Love. Forgive yourself too and believe that it is I, the Christ, who purify your soul.”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7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16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930C6FA-828E-C96F-B453-72FC57EDAF6C}"/>
              </a:ext>
            </a:extLst>
          </p:cNvPr>
          <p:cNvSpPr txBox="1"/>
          <p:nvPr/>
        </p:nvSpPr>
        <p:spPr>
          <a:xfrm>
            <a:off x="433137" y="1167063"/>
            <a:ext cx="6485021" cy="4316887"/>
          </a:xfrm>
          <a:prstGeom prst="rect">
            <a:avLst/>
          </a:prstGeom>
          <a:noFill/>
        </p:spPr>
        <p:txBody>
          <a:bodyPr wrap="square">
            <a:spAutoFit/>
          </a:bodyPr>
          <a:lstStyle/>
          <a:p>
            <a:pPr marL="0" marR="0">
              <a:lnSpc>
                <a:spcPct val="115000"/>
              </a:lnSpc>
              <a:spcAft>
                <a:spcPts val="80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It expands beyond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near-death experiences  (NDE)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to explore shared-death experiences, paranormal signs, and broader questions about the soul and afterlife. In 2025, the </a:t>
            </a:r>
            <a:r>
              <a:rPr lang="en-US" sz="2000" u="sng" kern="100" dirty="0">
                <a:effectLst/>
                <a:latin typeface="Arial" panose="020B0604020202020204" pitchFamily="34" charset="0"/>
                <a:ea typeface="Calibri" panose="020F0502020204030204" pitchFamily="34" charset="0"/>
                <a:cs typeface="Times New Roman" panose="02020603050405020304" pitchFamily="18" charset="0"/>
              </a:rPr>
              <a:t>International Association for Near-Death Studies</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(IANDS) announced its annual conference will be titled </a:t>
            </a:r>
            <a:r>
              <a:rPr lang="en-US" sz="2000" b="1" i="1" kern="100" dirty="0">
                <a:effectLst/>
                <a:latin typeface="Arial" panose="020B0604020202020204" pitchFamily="34" charset="0"/>
                <a:ea typeface="Calibri" panose="020F0502020204030204" pitchFamily="34" charset="0"/>
                <a:cs typeface="Times New Roman" panose="02020603050405020304" pitchFamily="18" charset="0"/>
              </a:rPr>
              <a:t>Life After Life: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Celebrating the Golden Anniversary of Near-Death Studies</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in honor of the 50th anniversary of Moody's groundbreaking 1975 book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Life After Life</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R</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aymond received the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World Humanitarian Award in Denmark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and was honored with a bronze medal in the Human Relations category at the New York Film Festival for the movie version of </a:t>
            </a:r>
            <a:r>
              <a:rPr lang="en-US" sz="2000" b="1" i="1" kern="100" dirty="0">
                <a:effectLst/>
                <a:latin typeface="Arial" panose="020B0604020202020204" pitchFamily="34" charset="0"/>
                <a:ea typeface="Calibri" panose="020F0502020204030204" pitchFamily="34" charset="0"/>
                <a:cs typeface="Times New Roman" panose="02020603050405020304" pitchFamily="18" charset="0"/>
              </a:rPr>
              <a:t>Life After Life</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6296C484-1651-C466-F747-ABDE6C4D1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761" y="1792706"/>
            <a:ext cx="4498239" cy="5168566"/>
          </a:xfrm>
          <a:prstGeom prst="rect">
            <a:avLst/>
          </a:prstGeom>
          <a:noFill/>
          <a:ln>
            <a:noFill/>
          </a:ln>
        </p:spPr>
      </p:pic>
      <p:sp>
        <p:nvSpPr>
          <p:cNvPr id="3" name="TextBox 2">
            <a:extLst>
              <a:ext uri="{FF2B5EF4-FFF2-40B4-BE49-F238E27FC236}">
                <a16:creationId xmlns:a16="http://schemas.microsoft.com/office/drawing/2014/main" xmlns="" id="{F3C53A0E-F522-75AA-073D-3D5F0299557F}"/>
              </a:ext>
            </a:extLst>
          </p:cNvPr>
          <p:cNvSpPr txBox="1"/>
          <p:nvPr/>
        </p:nvSpPr>
        <p:spPr>
          <a:xfrm>
            <a:off x="8025061" y="705398"/>
            <a:ext cx="3645571" cy="1015663"/>
          </a:xfrm>
          <a:prstGeom prst="rect">
            <a:avLst/>
          </a:prstGeom>
          <a:noFill/>
        </p:spPr>
        <p:txBody>
          <a:bodyPr wrap="square">
            <a:spAutoFit/>
          </a:bodyPr>
          <a:lstStyle/>
          <a:p>
            <a:pPr algn="ctr">
              <a:buNone/>
            </a:pPr>
            <a:r>
              <a:rPr lang="en-US" sz="2000" b="1" i="0" dirty="0">
                <a:solidFill>
                  <a:srgbClr val="1F5B6D"/>
                </a:solidFill>
                <a:effectLst/>
                <a:latin typeface="EB Garamond" panose="00000500000000000000" pitchFamily="2" charset="0"/>
              </a:rPr>
              <a:t>LIFE after LIFE</a:t>
            </a:r>
            <a:endParaRPr lang="en-US" sz="2000" b="1" i="0" dirty="0">
              <a:solidFill>
                <a:srgbClr val="E5C080"/>
              </a:solidFill>
              <a:effectLst/>
              <a:latin typeface="EB Garamond" panose="00000500000000000000" pitchFamily="2" charset="0"/>
            </a:endParaRPr>
          </a:p>
          <a:p>
            <a:pPr algn="ctr">
              <a:buNone/>
            </a:pPr>
            <a:r>
              <a:rPr lang="en-US" sz="2000" b="1" i="0" dirty="0">
                <a:effectLst/>
                <a:latin typeface="EB Garamond" panose="00000500000000000000" pitchFamily="2" charset="0"/>
              </a:rPr>
              <a:t>Science Meets Spirit In Our Exploration Of The Afterlife</a:t>
            </a:r>
          </a:p>
        </p:txBody>
      </p:sp>
    </p:spTree>
    <p:extLst>
      <p:ext uri="{BB962C8B-B14F-4D97-AF65-F5344CB8AC3E}">
        <p14:creationId xmlns:p14="http://schemas.microsoft.com/office/powerpoint/2010/main" val="921011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16C2652-000F-F6D0-37AF-10914C6AD6C7}"/>
              </a:ext>
            </a:extLst>
          </p:cNvPr>
          <p:cNvSpPr txBox="1"/>
          <p:nvPr/>
        </p:nvSpPr>
        <p:spPr>
          <a:xfrm>
            <a:off x="1121251" y="252663"/>
            <a:ext cx="9697452" cy="6217087"/>
          </a:xfrm>
          <a:prstGeom prst="rect">
            <a:avLst/>
          </a:prstGeom>
          <a:noFill/>
        </p:spPr>
        <p:txBody>
          <a:bodyPr wrap="square">
            <a:spAutoFit/>
          </a:bodyPr>
          <a:lstStyle/>
          <a:p>
            <a:pPr marL="0" marR="0">
              <a:lnSpc>
                <a:spcPct val="115000"/>
              </a:lnSpc>
              <a:spcAft>
                <a:spcPts val="300"/>
              </a:spcAft>
              <a:buNone/>
            </a:pPr>
            <a:r>
              <a:rPr lang="en-US" sz="1800" b="1" kern="0" dirty="0">
                <a:solidFill>
                  <a:srgbClr val="101418"/>
                </a:solidFill>
                <a:effectLst/>
                <a:latin typeface="Georgia" panose="02040502050405020303" pitchFamily="18" charset="0"/>
                <a:ea typeface="Times New Roman" panose="02020603050405020304" pitchFamily="18" charset="0"/>
                <a:cs typeface="Arial" panose="020B0604020202020204" pitchFamily="34" charset="0"/>
              </a:rPr>
              <a:t>Criticism of </a:t>
            </a:r>
            <a:r>
              <a:rPr lang="en-US" sz="2000" b="1" kern="0" dirty="0">
                <a:effectLst/>
                <a:latin typeface="Georgia" panose="02040502050405020303" pitchFamily="18" charset="0"/>
                <a:ea typeface="Times New Roman" panose="02020603050405020304" pitchFamily="18" charset="0"/>
                <a:cs typeface="Arial" panose="020B0604020202020204" pitchFamily="34" charset="0"/>
              </a:rPr>
              <a:t>Moody's near-death research 1.</a:t>
            </a:r>
            <a:r>
              <a:rPr lang="en-US" sz="2000" kern="0" dirty="0">
                <a:effectLst/>
                <a:latin typeface="Georgia" panose="02040502050405020303" pitchFamily="18" charset="0"/>
                <a:ea typeface="Times New Roman" panose="02020603050405020304" pitchFamily="18" charset="0"/>
                <a:cs typeface="Arial" panose="020B0604020202020204" pitchFamily="34" charset="0"/>
              </a:rPr>
              <a:t> It</a:t>
            </a:r>
            <a:r>
              <a:rPr lang="en-US" sz="2000" b="1" kern="0" dirty="0">
                <a:effectLst/>
                <a:latin typeface="Georgia" panose="02040502050405020303" pitchFamily="18" charset="0"/>
                <a:ea typeface="Times New Roman" panose="02020603050405020304" pitchFamily="18" charset="0"/>
                <a:cs typeface="Arial" panose="020B0604020202020204" pitchFamily="34" charset="0"/>
              </a:rPr>
              <a:t>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appears to ignore a great deal of the scientific literature dealing with hallucinatory experiences in general. 2. His methods have drawn criticism from the scientific community, to argue for the reality of an afterlife. 3.The NDE is based on personal interviews and anecdotal accounts. Philosopher Paul Kurtz was largely responsible for the </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secularization of humanism</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Before Kurtz embraced the term "</a:t>
            </a:r>
            <a:r>
              <a:rPr lang="en-US" sz="2000" b="1" i="1" u="sng" kern="100" dirty="0">
                <a:effectLst/>
                <a:latin typeface="Arial" panose="020B0604020202020204" pitchFamily="34" charset="0"/>
                <a:ea typeface="Calibri" panose="020F0502020204030204" pitchFamily="34" charset="0"/>
                <a:cs typeface="Times New Roman" panose="02020603050405020304" pitchFamily="18" charset="0"/>
              </a:rPr>
              <a:t>secular humanism</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which had received wide publicity through fundamentalist Christians in the 1980s, humanism was more widely perceived as a religion (or a </a:t>
            </a:r>
            <a:r>
              <a:rPr lang="en-US" sz="2000" b="1" i="1" u="sng" kern="100" dirty="0">
                <a:effectLst/>
                <a:latin typeface="Arial" panose="020B0604020202020204" pitchFamily="34" charset="0"/>
                <a:ea typeface="Calibri" panose="020F0502020204030204" pitchFamily="34" charset="0"/>
                <a:cs typeface="Times New Roman" panose="02020603050405020304" pitchFamily="18" charset="0"/>
              </a:rPr>
              <a:t>pseudo religion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that did not include the supernatural.</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 In Defense of Reason and Science</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by Paul Kurtz,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et.</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1994 Is our faith pseudo-religion?</a:t>
            </a:r>
          </a:p>
          <a:p>
            <a:pPr marL="0" marR="0">
              <a:lnSpc>
                <a:spcPct val="115000"/>
              </a:lnSpc>
              <a:spcAft>
                <a:spcPts val="3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2000" dirty="0">
                <a:effectLst/>
                <a:latin typeface="Arial" panose="020B0604020202020204" pitchFamily="34" charset="0"/>
                <a:ea typeface="Calibri" panose="020F0502020204030204" pitchFamily="34" charset="0"/>
              </a:rPr>
              <a:t>There will be members of the </a:t>
            </a:r>
            <a:r>
              <a:rPr lang="en-US" sz="2000" dirty="0">
                <a:latin typeface="Arial" panose="020B0604020202020204" pitchFamily="34" charset="0"/>
                <a:ea typeface="Calibri" panose="020F0502020204030204" pitchFamily="34" charset="0"/>
              </a:rPr>
              <a:t>pastors </a:t>
            </a:r>
            <a:r>
              <a:rPr lang="en-US" sz="2000" dirty="0">
                <a:effectLst/>
                <a:latin typeface="Arial" panose="020B0604020202020204" pitchFamily="34" charset="0"/>
                <a:ea typeface="Calibri" panose="020F0502020204030204" pitchFamily="34" charset="0"/>
              </a:rPr>
              <a:t> who will be upset by anyone who dares to do research in an area which is supposed to be taboo. Some religious representatives of a </a:t>
            </a:r>
            <a:r>
              <a:rPr lang="en-US" sz="2000" b="1" dirty="0">
                <a:effectLst/>
                <a:latin typeface="Arial" panose="020B0604020202020204" pitchFamily="34" charset="0"/>
                <a:ea typeface="Calibri" panose="020F0502020204030204" pitchFamily="34" charset="0"/>
              </a:rPr>
              <a:t>denominational church</a:t>
            </a:r>
            <a:r>
              <a:rPr lang="en-US" sz="2000" dirty="0">
                <a:effectLst/>
                <a:latin typeface="Arial" panose="020B0604020202020204" pitchFamily="34" charset="0"/>
                <a:ea typeface="Calibri" panose="020F0502020204030204" pitchFamily="34" charset="0"/>
              </a:rPr>
              <a:t> have already expressed their criticism of studies like this. One priest referred to it as “</a:t>
            </a:r>
            <a:r>
              <a:rPr lang="en-US" sz="2000" b="1" i="1" dirty="0">
                <a:effectLst/>
                <a:latin typeface="Arial" panose="020B0604020202020204" pitchFamily="34" charset="0"/>
                <a:ea typeface="Calibri" panose="020F0502020204030204" pitchFamily="34" charset="0"/>
              </a:rPr>
              <a:t>selling cheap grace.” </a:t>
            </a:r>
            <a:r>
              <a:rPr lang="en-US" sz="2000" dirty="0">
                <a:effectLst/>
                <a:latin typeface="Arial" panose="020B0604020202020204" pitchFamily="34" charset="0"/>
                <a:ea typeface="Calibri" panose="020F0502020204030204" pitchFamily="34" charset="0"/>
              </a:rPr>
              <a:t>Others simply [feel] that the question of life after death should remain an </a:t>
            </a:r>
            <a:r>
              <a:rPr lang="en-US" sz="2000" b="1" dirty="0">
                <a:effectLst/>
                <a:latin typeface="Arial" panose="020B0604020202020204" pitchFamily="34" charset="0"/>
                <a:ea typeface="Calibri" panose="020F0502020204030204" pitchFamily="34" charset="0"/>
              </a:rPr>
              <a:t>issue of blind faith </a:t>
            </a:r>
            <a:r>
              <a:rPr lang="en-US" sz="2000" dirty="0">
                <a:effectLst/>
                <a:latin typeface="Arial" panose="020B0604020202020204" pitchFamily="34" charset="0"/>
                <a:ea typeface="Calibri" panose="020F0502020204030204" pitchFamily="34" charset="0"/>
              </a:rPr>
              <a:t>and should not be questioned by anyone. Why not? We have the best advocate in the planet –</a:t>
            </a:r>
            <a:r>
              <a:rPr lang="en-US" sz="2000" b="1" dirty="0">
                <a:effectLst/>
                <a:latin typeface="Arial" panose="020B0604020202020204" pitchFamily="34" charset="0"/>
                <a:ea typeface="Calibri" panose="020F0502020204030204" pitchFamily="34" charset="0"/>
              </a:rPr>
              <a:t>the Holy Spirit.</a:t>
            </a:r>
            <a:endParaRPr lang="en-US" sz="2000" b="1" dirty="0"/>
          </a:p>
        </p:txBody>
      </p:sp>
    </p:spTree>
    <p:extLst>
      <p:ext uri="{BB962C8B-B14F-4D97-AF65-F5344CB8AC3E}">
        <p14:creationId xmlns:p14="http://schemas.microsoft.com/office/powerpoint/2010/main" val="1315297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6DA41EE-4ABB-32CD-2FDD-FD6F098B7B1A}"/>
              </a:ext>
            </a:extLst>
          </p:cNvPr>
          <p:cNvSpPr txBox="1"/>
          <p:nvPr/>
        </p:nvSpPr>
        <p:spPr>
          <a:xfrm>
            <a:off x="192505" y="421105"/>
            <a:ext cx="11357811" cy="6202019"/>
          </a:xfrm>
          <a:prstGeom prst="rect">
            <a:avLst/>
          </a:prstGeom>
          <a:noFill/>
        </p:spPr>
        <p:txBody>
          <a:bodyPr wrap="square">
            <a:spAutoFit/>
          </a:bodyPr>
          <a:lstStyle/>
          <a:p>
            <a:pPr marL="0" marR="0">
              <a:lnSpc>
                <a:spcPct val="115000"/>
              </a:lnSpc>
              <a:spcAft>
                <a:spcPts val="300"/>
              </a:spcAft>
              <a:buNone/>
            </a:pP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canonical work known as the Doctrine and Covenants contains doctrine that </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Latter-day Saints</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believe came to </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Joseph Smith</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through revelation from God. In one section, we read that “man was also in the beginning with God [meaning before the world was created]. Intelligence, or the light of truth, was not created or made, neither indeed can be… For man is spirit. The elements are eternal” (Doctrine and Covenants 93:29, 33). Elaborating upon this doctrinal foundation, Joseph Smith taught in 1844 that “the Spirit of Man . . . existed from Eternity and will exist to eternity. A generation later in 1909, the First Presidency of the Church authoritatively redeclared the doctrine of the Church that “</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all men existed in spirit before any man existed in the flesh.” Wrong teaching according to CCC.</a:t>
            </a:r>
          </a:p>
          <a:p>
            <a:pPr marL="0" marR="0">
              <a:lnSpc>
                <a:spcPct val="115000"/>
              </a:lnSpc>
              <a:spcAft>
                <a:spcPts val="30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300"/>
              </a:spcAft>
              <a:buNone/>
            </a:pP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Thus</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Latter-day Saints </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believe that </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each of us lived as spirit beings before we were ever born </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into this world. Without an understanding of the doctrine of man’s premortal existence as spirits, it is virtually </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impossible to understand beliefs concerning the afterlife </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and the nature of spirits and the spirit world.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300"/>
              </a:spcAft>
              <a:buNone/>
            </a:pPr>
            <a:r>
              <a:rPr lang="en-US" sz="20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Dr. George Ritchie in his classic near-death experience account recorded in </a:t>
            </a:r>
            <a:r>
              <a:rPr lang="en-US" sz="2000" i="1"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Return from Tomorrow</a:t>
            </a:r>
            <a:r>
              <a:rPr lang="en-US" sz="20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expressed shock that he could actually see his dead body lying on the bed he had just left. “I was me, wide awake, only without a physical body to function in,” Ritchie reported.</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40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B20369A-5629-D7CD-36CF-924C473CED68}"/>
              </a:ext>
            </a:extLst>
          </p:cNvPr>
          <p:cNvSpPr txBox="1"/>
          <p:nvPr/>
        </p:nvSpPr>
        <p:spPr>
          <a:xfrm>
            <a:off x="493296" y="96254"/>
            <a:ext cx="11225462" cy="6535122"/>
          </a:xfrm>
          <a:prstGeom prst="rect">
            <a:avLst/>
          </a:prstGeom>
          <a:noFill/>
        </p:spPr>
        <p:txBody>
          <a:bodyPr wrap="square">
            <a:spAutoFit/>
          </a:bodyPr>
          <a:lstStyle/>
          <a:p>
            <a:pPr marR="0" lvl="0">
              <a:lnSpc>
                <a:spcPct val="115000"/>
              </a:lnSpc>
              <a:spcAft>
                <a:spcPts val="800"/>
              </a:spcAft>
              <a:buSzPts val="1000"/>
              <a:tabLst>
                <a:tab pos="457200" algn="l"/>
              </a:tabLst>
            </a:pP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Latter-day Saint</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theological minds—repeatedly taught of the remarkable powers possessed by the departed righteous while in the spirit world. Joseph Smith taught that the spirits of</a:t>
            </a:r>
            <a:r>
              <a:rPr lang="en-US"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the faithful possessing a portion of God’s infinite power </a:t>
            </a:r>
            <a:r>
              <a:rPr lang="en-US" sz="2000"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are “enveloped in flaming fire”—fire representing God’s glory and power.</a:t>
            </a:r>
            <a:r>
              <a:rPr lang="en-US" sz="20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R="0" lvl="0">
              <a:buSzPts val="1000"/>
              <a:tabLst>
                <a:tab pos="457200" algn="l"/>
              </a:tabLst>
            </a:pPr>
            <a:r>
              <a:rPr lang="en-US" sz="2000" dirty="0">
                <a:solidFill>
                  <a:srgbClr val="333333"/>
                </a:solidFill>
                <a:effectLst/>
                <a:latin typeface="Arial" panose="020B0604020202020204" pitchFamily="34" charset="0"/>
                <a:ea typeface="Times New Roman" panose="02020603050405020304" pitchFamily="18" charset="0"/>
              </a:rPr>
              <a:t>The </a:t>
            </a:r>
            <a:r>
              <a:rPr lang="en-US" sz="2000" b="1" dirty="0">
                <a:solidFill>
                  <a:srgbClr val="333333"/>
                </a:solidFill>
                <a:effectLst/>
                <a:latin typeface="Arial" panose="020B0604020202020204" pitchFamily="34" charset="0"/>
                <a:ea typeface="Times New Roman" panose="02020603050405020304" pitchFamily="18" charset="0"/>
              </a:rPr>
              <a:t>Book of Mormon </a:t>
            </a:r>
            <a:r>
              <a:rPr lang="en-US" sz="2000" dirty="0">
                <a:solidFill>
                  <a:srgbClr val="333333"/>
                </a:solidFill>
                <a:effectLst/>
                <a:latin typeface="Arial" panose="020B0604020202020204" pitchFamily="34" charset="0"/>
                <a:ea typeface="Times New Roman" panose="02020603050405020304" pitchFamily="18" charset="0"/>
              </a:rPr>
              <a:t>provides Latter-day Saints with direct teaching regarding life after death. The ancient prophet Alma recorded that “</a:t>
            </a:r>
            <a:r>
              <a:rPr lang="en-US" sz="2000" b="1" i="1" dirty="0">
                <a:solidFill>
                  <a:srgbClr val="333333"/>
                </a:solidFill>
                <a:effectLst/>
                <a:latin typeface="Arial" panose="020B0604020202020204" pitchFamily="34" charset="0"/>
                <a:ea typeface="Times New Roman" panose="02020603050405020304" pitchFamily="18" charset="0"/>
              </a:rPr>
              <a:t>there is a space</a:t>
            </a:r>
            <a:r>
              <a:rPr lang="en-US" sz="2000" dirty="0">
                <a:solidFill>
                  <a:srgbClr val="333333"/>
                </a:solidFill>
                <a:effectLst/>
                <a:latin typeface="Arial" panose="020B0604020202020204" pitchFamily="34" charset="0"/>
                <a:ea typeface="Times New Roman" panose="02020603050405020304" pitchFamily="18" charset="0"/>
              </a:rPr>
              <a:t> between the time </a:t>
            </a:r>
            <a:r>
              <a:rPr lang="en-US" sz="2000" b="1" i="1" dirty="0">
                <a:solidFill>
                  <a:srgbClr val="333333"/>
                </a:solidFill>
                <a:effectLst/>
                <a:latin typeface="Arial" panose="020B0604020202020204" pitchFamily="34" charset="0"/>
                <a:ea typeface="Times New Roman" panose="02020603050405020304" pitchFamily="18" charset="0"/>
              </a:rPr>
              <a:t>of death and the resurrection”</a:t>
            </a:r>
            <a:r>
              <a:rPr lang="en-US" sz="2000" dirty="0">
                <a:solidFill>
                  <a:srgbClr val="333333"/>
                </a:solidFill>
                <a:effectLst/>
                <a:latin typeface="Arial" panose="020B0604020202020204" pitchFamily="34" charset="0"/>
                <a:ea typeface="Times New Roman" panose="02020603050405020304" pitchFamily="18" charset="0"/>
              </a:rPr>
              <a:t> (Alma 40:9). Expounding upon that doctrine, Alma explained that he learned from an angel concerning the “state of the soul between death and the resurrection.” He recorded:</a:t>
            </a:r>
            <a:endParaRPr lang="en-US" sz="2000" dirty="0">
              <a:effectLst/>
              <a:latin typeface="Times New Roman" panose="02020603050405020304" pitchFamily="18" charset="0"/>
              <a:ea typeface="Times New Roman" panose="02020603050405020304" pitchFamily="18" charset="0"/>
            </a:endParaRPr>
          </a:p>
          <a:p>
            <a:pPr marR="0" lvl="0">
              <a:buSzPts val="1000"/>
              <a:tabLst>
                <a:tab pos="457200" algn="l"/>
              </a:tabLst>
            </a:pPr>
            <a:r>
              <a:rPr lang="en-US" sz="2000" dirty="0">
                <a:solidFill>
                  <a:srgbClr val="333333"/>
                </a:solidFill>
                <a:effectLst/>
                <a:latin typeface="Arial" panose="020B0604020202020204" pitchFamily="34" charset="0"/>
                <a:ea typeface="Times New Roman" panose="02020603050405020304" pitchFamily="18" charset="0"/>
              </a:rPr>
              <a:t>Behold, it has been made known unto me . . . that the </a:t>
            </a:r>
            <a:r>
              <a:rPr lang="en-US" sz="2000" b="1" dirty="0">
                <a:solidFill>
                  <a:srgbClr val="333333"/>
                </a:solidFill>
                <a:effectLst/>
                <a:latin typeface="Arial" panose="020B0604020202020204" pitchFamily="34" charset="0"/>
                <a:ea typeface="Times New Roman" panose="02020603050405020304" pitchFamily="18" charset="0"/>
              </a:rPr>
              <a:t>spirits of all men</a:t>
            </a:r>
            <a:r>
              <a:rPr lang="en-US" sz="2000" dirty="0">
                <a:solidFill>
                  <a:srgbClr val="333333"/>
                </a:solidFill>
                <a:effectLst/>
                <a:latin typeface="Arial" panose="020B0604020202020204" pitchFamily="34" charset="0"/>
                <a:ea typeface="Times New Roman" panose="02020603050405020304" pitchFamily="18" charset="0"/>
              </a:rPr>
              <a:t>, as soon as they are departed from this mortal body, yea, the spirits of all men, whether they be good or evil, are taken home to that God who gave them life. </a:t>
            </a:r>
            <a:r>
              <a:rPr lang="en-US" sz="2000" b="1" dirty="0">
                <a:solidFill>
                  <a:srgbClr val="333333"/>
                </a:solidFill>
                <a:effectLst/>
                <a:latin typeface="Arial" panose="020B0604020202020204" pitchFamily="34" charset="0"/>
                <a:ea typeface="Times New Roman" panose="02020603050405020304" pitchFamily="18" charset="0"/>
              </a:rPr>
              <a:t>They don’t believe in the resurrection of the body!?</a:t>
            </a:r>
          </a:p>
          <a:p>
            <a:pPr marR="0" lvl="0">
              <a:buSzPts val="1000"/>
              <a:tabLst>
                <a:tab pos="457200" algn="l"/>
              </a:tabLst>
            </a:pPr>
            <a:endParaRPr lang="en-US" sz="2000" dirty="0">
              <a:effectLst/>
              <a:latin typeface="Times New Roman" panose="02020603050405020304" pitchFamily="18" charset="0"/>
              <a:ea typeface="Times New Roman" panose="02020603050405020304" pitchFamily="18" charset="0"/>
            </a:endParaRPr>
          </a:p>
          <a:p>
            <a:pPr marR="0" lvl="0">
              <a:buSzPts val="1000"/>
              <a:tabLst>
                <a:tab pos="457200" algn="l"/>
              </a:tabLst>
            </a:pPr>
            <a:r>
              <a:rPr lang="en-US" sz="2000" dirty="0">
                <a:solidFill>
                  <a:srgbClr val="333333"/>
                </a:solidFill>
                <a:effectLst/>
                <a:latin typeface="Arial" panose="020B0604020202020204" pitchFamily="34" charset="0"/>
                <a:ea typeface="Times New Roman" panose="02020603050405020304" pitchFamily="18" charset="0"/>
              </a:rPr>
              <a:t>And then shall it come to pass, that the spirits of those who are righteous are received into a state of happiness, which is called paradise, a state of rest, a state of peace, where they shall rest from all their troubles and from all care, and sorrow. (Alma 40:11–12)</a:t>
            </a:r>
            <a:endParaRPr lang="en-US" sz="2000" dirty="0">
              <a:effectLst/>
              <a:latin typeface="Times New Roman" panose="02020603050405020304" pitchFamily="18" charset="0"/>
              <a:ea typeface="Times New Roman" panose="02020603050405020304" pitchFamily="18" charset="0"/>
            </a:endParaRPr>
          </a:p>
          <a:p>
            <a:pPr marR="0" lvl="0">
              <a:buSzPts val="1000"/>
              <a:tabLst>
                <a:tab pos="457200" algn="l"/>
              </a:tabLst>
            </a:pPr>
            <a:r>
              <a:rPr lang="en-US" sz="2000" dirty="0">
                <a:solidFill>
                  <a:srgbClr val="333333"/>
                </a:solidFill>
                <a:effectLst/>
                <a:latin typeface="Arial" panose="020B0604020202020204" pitchFamily="34" charset="0"/>
                <a:ea typeface="Times New Roman" panose="02020603050405020304" pitchFamily="18" charset="0"/>
              </a:rPr>
              <a:t>In stark contrast to the blessed state of the faithful who enter into a paradise at death, Alma explained that the wicked—those who in life “chose evil works rather than good”—are in “</a:t>
            </a:r>
            <a:r>
              <a:rPr lang="en-US" sz="2000" b="1" dirty="0">
                <a:solidFill>
                  <a:srgbClr val="333333"/>
                </a:solidFill>
                <a:effectLst/>
                <a:latin typeface="Arial" panose="020B0604020202020204" pitchFamily="34" charset="0"/>
                <a:ea typeface="Times New Roman" panose="02020603050405020304" pitchFamily="18" charset="0"/>
              </a:rPr>
              <a:t>darkness,</a:t>
            </a:r>
            <a:r>
              <a:rPr lang="en-US" sz="2000" dirty="0">
                <a:solidFill>
                  <a:srgbClr val="333333"/>
                </a:solidFill>
                <a:effectLst/>
                <a:latin typeface="Arial" panose="020B0604020202020204" pitchFamily="34" charset="0"/>
                <a:ea typeface="Times New Roman" panose="02020603050405020304" pitchFamily="18" charset="0"/>
              </a:rPr>
              <a:t> and a state of awful, fearful looking” forward to the “wrath of God” that will ultimately befall them. “Thus, they remain in this state,” Alma declared, “as well as the righteous in paradise until the time of their resurrection” </a:t>
            </a:r>
            <a:r>
              <a:rPr lang="en-US" sz="1800" dirty="0">
                <a:solidFill>
                  <a:srgbClr val="333333"/>
                </a:solidFill>
                <a:effectLst/>
                <a:latin typeface="Arial" panose="020B0604020202020204" pitchFamily="34" charset="0"/>
                <a:ea typeface="Times New Roman" panose="02020603050405020304" pitchFamily="18" charset="0"/>
              </a:rPr>
              <a:t>(Alma 40:13–14). </a:t>
            </a:r>
            <a:r>
              <a:rPr lang="en-US" sz="1800" b="1" dirty="0">
                <a:solidFill>
                  <a:srgbClr val="333333"/>
                </a:solidFill>
                <a:effectLst/>
                <a:latin typeface="Arial" panose="020B0604020202020204" pitchFamily="34" charset="0"/>
                <a:ea typeface="Times New Roman" panose="02020603050405020304" pitchFamily="18" charset="0"/>
              </a:rPr>
              <a:t>Jesus for them was not incarnated God.</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022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FC0E4EA-1028-2F64-DF06-83DAA9516514}"/>
              </a:ext>
            </a:extLst>
          </p:cNvPr>
          <p:cNvSpPr txBox="1"/>
          <p:nvPr/>
        </p:nvSpPr>
        <p:spPr>
          <a:xfrm>
            <a:off x="372979" y="601579"/>
            <a:ext cx="10359190" cy="5940088"/>
          </a:xfrm>
          <a:prstGeom prst="rect">
            <a:avLst/>
          </a:prstGeom>
          <a:noFill/>
        </p:spPr>
        <p:txBody>
          <a:bodyPr wrap="square">
            <a:spAutoFit/>
          </a:bodyPr>
          <a:lstStyle/>
          <a:p>
            <a:pPr marL="0" marR="0">
              <a:buNone/>
            </a:pPr>
            <a:r>
              <a:rPr lang="en-US" sz="2000" b="1" i="1" dirty="0">
                <a:solidFill>
                  <a:srgbClr val="333333"/>
                </a:solidFill>
                <a:effectLst/>
                <a:latin typeface="Arial" panose="020B0604020202020204" pitchFamily="34" charset="0"/>
                <a:ea typeface="Times New Roman" panose="02020603050405020304" pitchFamily="18" charset="0"/>
              </a:rPr>
              <a:t>Accounts of spiritual encounters with the afterlife cannot change lives and build strength to serve God and resist temptation with the same power and certainty as the word of God</a:t>
            </a:r>
            <a:r>
              <a:rPr lang="en-US" sz="2000" dirty="0">
                <a:solidFill>
                  <a:srgbClr val="333333"/>
                </a:solidFill>
                <a:effectLst/>
                <a:latin typeface="Arial" panose="020B0604020202020204" pitchFamily="34" charset="0"/>
                <a:ea typeface="Times New Roman" panose="02020603050405020304" pitchFamily="18" charset="0"/>
              </a:rPr>
              <a:t>. Furthermore, some of these NDE stories and accounts may set forth mistaken or false doctrines that can lead one astray or mislead others about truth. That is why faithful Latter-day Saints view NDEs only as a side dish, never the main course. They are never an adequate source of doctrine or replacement for faith. Relying only on such fare for one’s spiritual nourishment will inevitably cause spiritual starvation. Some things are interesting. Others are imperative.</a:t>
            </a:r>
            <a:endParaRPr lang="en-US" sz="2000" dirty="0">
              <a:effectLst/>
              <a:latin typeface="Times New Roman" panose="02020603050405020304" pitchFamily="18" charset="0"/>
              <a:ea typeface="Times New Roman" panose="02020603050405020304" pitchFamily="18" charset="0"/>
            </a:endParaRPr>
          </a:p>
          <a:p>
            <a:pPr marL="0" marR="0">
              <a:buNone/>
            </a:pPr>
            <a:r>
              <a:rPr lang="en-US" sz="2000" dirty="0">
                <a:solidFill>
                  <a:srgbClr val="333333"/>
                </a:solidFill>
                <a:effectLst/>
                <a:latin typeface="Arial" panose="020B0604020202020204" pitchFamily="34" charset="0"/>
                <a:ea typeface="Times New Roman" panose="02020603050405020304" pitchFamily="18" charset="0"/>
              </a:rPr>
              <a:t> My conviction of life after death comes to me from God. Death still hurts. Separation from loved ones is still painful. But </a:t>
            </a:r>
            <a:r>
              <a:rPr lang="en-US" sz="2000" b="1" dirty="0">
                <a:solidFill>
                  <a:srgbClr val="333333"/>
                </a:solidFill>
                <a:effectLst/>
                <a:latin typeface="Arial" panose="020B0604020202020204" pitchFamily="34" charset="0"/>
                <a:ea typeface="Times New Roman" panose="02020603050405020304" pitchFamily="18" charset="0"/>
              </a:rPr>
              <a:t>I am comforted by my hope </a:t>
            </a:r>
            <a:r>
              <a:rPr lang="en-US" sz="2000" dirty="0">
                <a:solidFill>
                  <a:srgbClr val="333333"/>
                </a:solidFill>
                <a:effectLst/>
                <a:latin typeface="Arial" panose="020B0604020202020204" pitchFamily="34" charset="0"/>
                <a:ea typeface="Times New Roman" panose="02020603050405020304" pitchFamily="18" charset="0"/>
              </a:rPr>
              <a:t>for a joyful reunion someday and a glorious resurrection. I add my conviction to these poetic words penned by the late Church President Gordon B. Hinckley:</a:t>
            </a:r>
            <a:endParaRPr lang="en-US" sz="2000" dirty="0">
              <a:effectLst/>
              <a:latin typeface="Times New Roman" panose="02020603050405020304" pitchFamily="18" charset="0"/>
              <a:ea typeface="Times New Roman" panose="02020603050405020304" pitchFamily="18" charset="0"/>
            </a:endParaRPr>
          </a:p>
          <a:p>
            <a:pPr marL="0" marR="0">
              <a:buNone/>
            </a:pPr>
            <a:r>
              <a:rPr lang="en-US" sz="2000" dirty="0">
                <a:solidFill>
                  <a:srgbClr val="333333"/>
                </a:solidFill>
                <a:effectLst/>
                <a:latin typeface="Arial" panose="020B0604020202020204" pitchFamily="34" charset="0"/>
                <a:ea typeface="Times New Roman" panose="02020603050405020304" pitchFamily="18" charset="0"/>
              </a:rPr>
              <a:t>What is this thing that men call death, This quiet passing in the night? Tis not the end, but genesis.</a:t>
            </a:r>
            <a:r>
              <a:rPr lang="en-US" sz="2000" dirty="0">
                <a:latin typeface="Times New Roman" panose="02020603050405020304" pitchFamily="18" charset="0"/>
                <a:ea typeface="Times New Roman" panose="02020603050405020304" pitchFamily="18" charset="0"/>
              </a:rPr>
              <a:t> </a:t>
            </a:r>
            <a:r>
              <a:rPr lang="en-US" sz="2000" dirty="0">
                <a:solidFill>
                  <a:srgbClr val="333333"/>
                </a:solidFill>
                <a:effectLst/>
                <a:latin typeface="Arial" panose="020B0604020202020204" pitchFamily="34" charset="0"/>
                <a:ea typeface="Times New Roman" panose="02020603050405020304" pitchFamily="18" charset="0"/>
              </a:rPr>
              <a:t>Of better worlds and greater light. O God, touch Thou my aching heart, and calm my troubled, haunting fears.</a:t>
            </a:r>
            <a:endParaRPr lang="en-US" sz="2000" dirty="0">
              <a:effectLst/>
              <a:latin typeface="Times New Roman" panose="02020603050405020304" pitchFamily="18" charset="0"/>
              <a:ea typeface="Times New Roman" panose="02020603050405020304" pitchFamily="18" charset="0"/>
            </a:endParaRPr>
          </a:p>
          <a:p>
            <a:pPr marL="0" marR="0">
              <a:buNone/>
            </a:pPr>
            <a:r>
              <a:rPr lang="en-US" sz="2000" dirty="0">
                <a:solidFill>
                  <a:srgbClr val="333333"/>
                </a:solidFill>
                <a:effectLst/>
                <a:latin typeface="Arial" panose="020B0604020202020204" pitchFamily="34" charset="0"/>
                <a:ea typeface="Times New Roman" panose="02020603050405020304" pitchFamily="18" charset="0"/>
              </a:rPr>
              <a:t>Let hope and faith, transcendent, pure, Give strength and peace beyond my tears.</a:t>
            </a:r>
            <a:endParaRPr lang="en-US" sz="2000" dirty="0">
              <a:effectLst/>
              <a:latin typeface="Times New Roman" panose="02020603050405020304" pitchFamily="18" charset="0"/>
              <a:ea typeface="Times New Roman" panose="02020603050405020304" pitchFamily="18" charset="0"/>
            </a:endParaRPr>
          </a:p>
          <a:p>
            <a:pPr marL="0" marR="0">
              <a:buNone/>
            </a:pPr>
            <a:r>
              <a:rPr lang="en-US" sz="2000" dirty="0">
                <a:solidFill>
                  <a:srgbClr val="333333"/>
                </a:solidFill>
                <a:effectLst/>
                <a:latin typeface="Arial" panose="020B0604020202020204" pitchFamily="34" charset="0"/>
                <a:ea typeface="Times New Roman" panose="02020603050405020304" pitchFamily="18" charset="0"/>
              </a:rPr>
              <a:t>There </a:t>
            </a:r>
            <a:r>
              <a:rPr lang="en-US" sz="2000" b="1" dirty="0">
                <a:solidFill>
                  <a:srgbClr val="333333"/>
                </a:solidFill>
                <a:effectLst/>
                <a:latin typeface="Arial" panose="020B0604020202020204" pitchFamily="34" charset="0"/>
                <a:ea typeface="Times New Roman" panose="02020603050405020304" pitchFamily="18" charset="0"/>
              </a:rPr>
              <a:t>is no death, but only change</a:t>
            </a:r>
            <a:r>
              <a:rPr lang="en-US" sz="2000" dirty="0">
                <a:solidFill>
                  <a:srgbClr val="333333"/>
                </a:solidFill>
                <a:effectLst/>
                <a:latin typeface="Arial" panose="020B0604020202020204" pitchFamily="34" charset="0"/>
                <a:ea typeface="Times New Roman" panose="02020603050405020304" pitchFamily="18" charset="0"/>
              </a:rPr>
              <a:t>. With recompense for victory won; The gift of Him who loved all men, </a:t>
            </a:r>
            <a:r>
              <a:rPr lang="en-US" sz="2000" b="1" dirty="0">
                <a:solidFill>
                  <a:srgbClr val="333333"/>
                </a:solidFill>
                <a:effectLst/>
                <a:latin typeface="Arial" panose="020B0604020202020204" pitchFamily="34" charset="0"/>
                <a:ea typeface="Times New Roman" panose="02020603050405020304" pitchFamily="18" charset="0"/>
              </a:rPr>
              <a:t>The Son of God, the Holy One.  For them Jesus was only a human being like each of us.</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148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2042AE3-C840-B205-71DF-C9B6CFF4324C}"/>
              </a:ext>
            </a:extLst>
          </p:cNvPr>
          <p:cNvSpPr txBox="1"/>
          <p:nvPr/>
        </p:nvSpPr>
        <p:spPr>
          <a:xfrm>
            <a:off x="986589" y="613611"/>
            <a:ext cx="10876548" cy="5481309"/>
          </a:xfrm>
          <a:prstGeom prst="rect">
            <a:avLst/>
          </a:prstGeom>
          <a:noFill/>
        </p:spPr>
        <p:txBody>
          <a:bodyPr wrap="square">
            <a:spAutoFit/>
          </a:bodyPr>
          <a:lstStyle/>
          <a:p>
            <a:pPr marL="0" marR="0">
              <a:lnSpc>
                <a:spcPct val="115000"/>
              </a:lnSpc>
              <a:spcAft>
                <a:spcPts val="800"/>
              </a:spcAft>
              <a:buNone/>
            </a:pPr>
            <a:r>
              <a:rPr lang="en-US" sz="20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Father Manuel Carreira</a:t>
            </a: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 (1931–2020) was a distinguished Spanish Jesuit priest, physicist, and theologian known for bridging the gap between faith and modern science. A member of the Vatican Observatory, he held a doctorate in physics from The Catholic </a:t>
            </a:r>
            <a:r>
              <a:rPr lang="en-US" sz="20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University of America </a:t>
            </a: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and spent decades teaching and researching cosmology, quantum mechanics, and the philosophy of science, consistently arguing that scientific discovery and Christian belief are complementary, rather than contradictory, pursuits.</a:t>
            </a:r>
            <a:r>
              <a:rPr lang="en-US" sz="20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2000"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He has lectured, with the sponsorship of the Vatican, </a:t>
            </a:r>
            <a:r>
              <a:rPr lang="en-US" sz="2000" b="1"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in many universities of Mexico, Colombia, Peru, Argentina, Uruguay and Chile</a:t>
            </a:r>
            <a:r>
              <a:rPr lang="en-US" sz="2000"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 Other invitations have led to talks in </a:t>
            </a:r>
            <a:r>
              <a:rPr lang="en-US" sz="2000" b="1"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Germany and Ireland</a:t>
            </a:r>
            <a:r>
              <a:rPr lang="en-US" sz="2000" kern="100" dirty="0">
                <a:solidFill>
                  <a:srgbClr val="494949"/>
                </a:solidFill>
                <a:effectLst/>
                <a:latin typeface="Arial" panose="020B0604020202020204" pitchFamily="34" charset="0"/>
                <a:ea typeface="Calibri" panose="020F0502020204030204" pitchFamily="34" charset="0"/>
                <a:cs typeface="Times New Roman" panose="02020603050405020304" pitchFamily="18" charset="0"/>
              </a:rPr>
              <a:t>, and in practically every important university in Spain.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was able to clearly explain the connection between God and Faith and Science. Some suggest that advanced science </a:t>
            </a:r>
            <a:r>
              <a:rPr lang="en-US"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precludes religion</a:t>
            </a:r>
            <a:r>
              <a:rPr lang="en-U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Father Carreira was able to show </a:t>
            </a:r>
            <a:r>
              <a:rPr lang="en-US"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science proves the existence of God</a:t>
            </a:r>
            <a:r>
              <a:rPr lang="en-U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that the two are complimentary, not at odds.</a:t>
            </a:r>
            <a:r>
              <a:rPr lang="en-US" sz="2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 human being is naturally a philosopher. We are not satisfied with knowing the chemical makeup of a human being, we want to know the person," says Father Emmanuel Carreira, Jesuit Priest and scientist.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644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5956</Words>
  <Application>Microsoft Office PowerPoint</Application>
  <PresentationFormat>Widescreen</PresentationFormat>
  <Paragraphs>129</Paragraphs>
  <Slides>33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-apple-system</vt:lpstr>
      <vt:lpstr>Arial</vt:lpstr>
      <vt:lpstr>Calibri</vt:lpstr>
      <vt:lpstr>Calibri Light</vt:lpstr>
      <vt:lpstr>EB Garamond</vt:lpstr>
      <vt:lpstr>Georgia</vt:lpstr>
      <vt:lpstr>Roboto</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andrzej hejdak</dc:creator>
  <cp:lastModifiedBy>Microsoft account</cp:lastModifiedBy>
  <cp:revision>14</cp:revision>
  <dcterms:created xsi:type="dcterms:W3CDTF">2026-03-16T18:41:32Z</dcterms:created>
  <dcterms:modified xsi:type="dcterms:W3CDTF">2026-03-21T00:13:59Z</dcterms:modified>
</cp:coreProperties>
</file>